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314" r:id="rId5"/>
    <p:sldId id="312" r:id="rId6"/>
    <p:sldId id="313" r:id="rId7"/>
    <p:sldId id="260" r:id="rId8"/>
    <p:sldId id="261" r:id="rId9"/>
    <p:sldId id="262" r:id="rId10"/>
    <p:sldId id="264" r:id="rId11"/>
    <p:sldId id="265" r:id="rId12"/>
    <p:sldId id="272" r:id="rId13"/>
    <p:sldId id="318" r:id="rId14"/>
    <p:sldId id="319" r:id="rId15"/>
    <p:sldId id="281" r:id="rId16"/>
    <p:sldId id="280" r:id="rId17"/>
    <p:sldId id="306" r:id="rId18"/>
    <p:sldId id="271" r:id="rId19"/>
    <p:sldId id="273" r:id="rId20"/>
    <p:sldId id="307" r:id="rId21"/>
    <p:sldId id="320" r:id="rId22"/>
    <p:sldId id="321" r:id="rId23"/>
    <p:sldId id="322" r:id="rId24"/>
    <p:sldId id="308" r:id="rId25"/>
    <p:sldId id="284" r:id="rId26"/>
    <p:sldId id="286" r:id="rId27"/>
    <p:sldId id="325" r:id="rId28"/>
    <p:sldId id="288" r:id="rId29"/>
    <p:sldId id="290" r:id="rId30"/>
    <p:sldId id="287" r:id="rId31"/>
    <p:sldId id="309" r:id="rId32"/>
    <p:sldId id="310" r:id="rId33"/>
    <p:sldId id="293" r:id="rId34"/>
    <p:sldId id="323" r:id="rId35"/>
    <p:sldId id="292" r:id="rId36"/>
    <p:sldId id="297" r:id="rId37"/>
    <p:sldId id="311" r:id="rId38"/>
    <p:sldId id="279" r:id="rId39"/>
    <p:sldId id="294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295" r:id="rId48"/>
    <p:sldId id="324" r:id="rId49"/>
    <p:sldId id="296" r:id="rId50"/>
    <p:sldId id="315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7" autoAdjust="0"/>
    <p:restoredTop sz="89563" autoAdjust="0"/>
  </p:normalViewPr>
  <p:slideViewPr>
    <p:cSldViewPr snapToGrid="0">
      <p:cViewPr varScale="1">
        <p:scale>
          <a:sx n="79" d="100"/>
          <a:sy n="79" d="100"/>
        </p:scale>
        <p:origin x="71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291298-B609-4509-ACB5-E8AF09DF38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A7312-04CC-4D40-BCE2-0DB7A6B77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772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A7312-04CC-4D40-BCE2-0DB7A6B7789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140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A7312-04CC-4D40-BCE2-0DB7A6B7789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744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A7312-04CC-4D40-BCE2-0DB7A6B7789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31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A7312-04CC-4D40-BCE2-0DB7A6B7789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448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A7312-04CC-4D40-BCE2-0DB7A6B7789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808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A7312-04CC-4D40-BCE2-0DB7A6B7789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461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A7312-04CC-4D40-BCE2-0DB7A6B7789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491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262-DA79-46B5-B08B-0E43819781B4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7582-1ACC-4D5F-A7C9-0B32DFAC3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676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262-DA79-46B5-B08B-0E43819781B4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7582-1ACC-4D5F-A7C9-0B32DFAC3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621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262-DA79-46B5-B08B-0E43819781B4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7582-1ACC-4D5F-A7C9-0B32DFAC3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18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262-DA79-46B5-B08B-0E43819781B4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7582-1ACC-4D5F-A7C9-0B32DFAC3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777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262-DA79-46B5-B08B-0E43819781B4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7582-1ACC-4D5F-A7C9-0B32DFAC3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728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262-DA79-46B5-B08B-0E43819781B4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7582-1ACC-4D5F-A7C9-0B32DFAC3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34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262-DA79-46B5-B08B-0E43819781B4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7582-1ACC-4D5F-A7C9-0B32DFAC3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940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262-DA79-46B5-B08B-0E43819781B4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7582-1ACC-4D5F-A7C9-0B32DFAC3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6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262-DA79-46B5-B08B-0E43819781B4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7582-1ACC-4D5F-A7C9-0B32DFAC3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236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262-DA79-46B5-B08B-0E43819781B4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7582-1ACC-4D5F-A7C9-0B32DFAC3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972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262-DA79-46B5-B08B-0E43819781B4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7582-1ACC-4D5F-A7C9-0B32DFAC3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7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4D262-DA79-46B5-B08B-0E43819781B4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77582-1ACC-4D5F-A7C9-0B32DFAC3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795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oopedia.co.kr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2294182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국내 유튜브 채널 데이터 분석을 통한</a:t>
            </a:r>
            <a:endParaRPr lang="en-US" altLang="ko-KR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신규 채널 운영 </a:t>
            </a:r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전략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72401" y="5436704"/>
            <a:ext cx="44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Draft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2018.09.10</a:t>
            </a: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Drafter :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Jeongseok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Kim</a:t>
            </a: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e-mail : jeongseok912@gmail.com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86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83535" y="1606947"/>
            <a:ext cx="10605052" cy="4863426"/>
          </a:xfrm>
          <a:prstGeom prst="rect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1338" y="1749406"/>
            <a:ext cx="1304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종속 변수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200904" y="1749406"/>
            <a:ext cx="7809995" cy="4542019"/>
            <a:chOff x="4104862" y="761604"/>
            <a:chExt cx="4909930" cy="5380779"/>
          </a:xfrm>
        </p:grpSpPr>
        <p:sp>
          <p:nvSpPr>
            <p:cNvPr id="7" name="TextBox 6"/>
            <p:cNvSpPr txBox="1"/>
            <p:nvPr/>
          </p:nvSpPr>
          <p:spPr>
            <a:xfrm>
              <a:off x="5907641" y="761604"/>
              <a:ext cx="1304371" cy="36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독립 변수</a:t>
              </a:r>
              <a:endPara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104862" y="1398201"/>
              <a:ext cx="4909930" cy="4744182"/>
            </a:xfrm>
            <a:prstGeom prst="round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367364" y="2575189"/>
            <a:ext cx="1467646" cy="2970846"/>
            <a:chOff x="4301217" y="1658290"/>
            <a:chExt cx="1606423" cy="4245553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4301217" y="2174422"/>
              <a:ext cx="1606423" cy="3729421"/>
            </a:xfrm>
            <a:prstGeom prst="roundRect">
              <a:avLst/>
            </a:prstGeom>
            <a:solidFill>
              <a:srgbClr val="66CCFF"/>
            </a:solidFill>
            <a:ln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채널 </a:t>
              </a:r>
              <a:r>
                <a:rPr lang="ko-KR" altLang="en-US" sz="1200" dirty="0" smtClean="0">
                  <a:solidFill>
                    <a:schemeClr val="bg1"/>
                  </a:solidFill>
                </a:rPr>
                <a:t>카테고리</a:t>
              </a:r>
              <a:endParaRPr lang="en-US" altLang="ko-KR" sz="1200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</a:rPr>
                <a:t>홈 섹션 수</a:t>
              </a:r>
              <a:endParaRPr lang="en-US" altLang="ko-KR" sz="1200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링크 수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/>
              <a:endParaRPr lang="en-US" altLang="ko-KR" sz="1200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46131" y="1658290"/>
              <a:ext cx="1106609" cy="439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범주형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965746" y="2575189"/>
            <a:ext cx="1955772" cy="2970846"/>
            <a:chOff x="6965746" y="2575189"/>
            <a:chExt cx="1955772" cy="3481526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6965746" y="3000038"/>
              <a:ext cx="1955772" cy="3056677"/>
            </a:xfrm>
            <a:prstGeom prst="roundRect">
              <a:avLst/>
            </a:prstGeom>
            <a:solidFill>
              <a:srgbClr val="66CCFF"/>
            </a:solidFill>
            <a:ln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</a:rPr>
                <a:t>재생목록 수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비디오 </a:t>
              </a:r>
              <a:r>
                <a:rPr lang="ko-KR" altLang="en-US" sz="1200" dirty="0" smtClean="0">
                  <a:solidFill>
                    <a:schemeClr val="bg1"/>
                  </a:solidFill>
                </a:rPr>
                <a:t>수</a:t>
              </a:r>
              <a:endParaRPr lang="en-US" altLang="ko-KR" sz="1200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</a:rPr>
                <a:t>채널 설명 캐릭터 수</a:t>
              </a:r>
              <a:endParaRPr lang="en-US" altLang="ko-KR" sz="1200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총 조회수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가입일로부터 </a:t>
              </a:r>
              <a:r>
                <a:rPr lang="ko-KR" altLang="en-US" sz="1200" dirty="0" smtClean="0">
                  <a:solidFill>
                    <a:schemeClr val="bg1"/>
                  </a:solidFill>
                </a:rPr>
                <a:t>경과시간</a:t>
              </a:r>
              <a:endParaRPr lang="en-US" altLang="ko-KR" sz="1200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38639" y="2575189"/>
              <a:ext cx="817712" cy="360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수치형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1133563" y="2286770"/>
            <a:ext cx="1239923" cy="4004655"/>
          </a:xfrm>
          <a:prstGeom prst="roundRect">
            <a:avLst/>
          </a:prstGeom>
          <a:solidFill>
            <a:srgbClr val="66CCFF"/>
          </a:solidFill>
          <a:ln>
            <a:solidFill>
              <a:srgbClr val="66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구독자 수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/>
          <p:cNvCxnSpPr>
            <a:stCxn id="13" idx="1"/>
            <a:endCxn id="21" idx="3"/>
          </p:cNvCxnSpPr>
          <p:nvPr/>
        </p:nvCxnSpPr>
        <p:spPr>
          <a:xfrm flipH="1">
            <a:off x="2373486" y="4289098"/>
            <a:ext cx="8274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3625419" y="2575190"/>
            <a:ext cx="1611209" cy="2970845"/>
            <a:chOff x="4301217" y="1656069"/>
            <a:chExt cx="1606423" cy="4247774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301217" y="2174422"/>
              <a:ext cx="1606423" cy="3729421"/>
            </a:xfrm>
            <a:prstGeom prst="roundRect">
              <a:avLst/>
            </a:prstGeom>
            <a:solidFill>
              <a:srgbClr val="66CCFF"/>
            </a:solidFill>
            <a:ln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메인 비디오 사용여부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62137" y="1656069"/>
              <a:ext cx="884583" cy="4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논리형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052254" y="2575189"/>
            <a:ext cx="1481567" cy="2970846"/>
            <a:chOff x="9052254" y="2575189"/>
            <a:chExt cx="1481567" cy="3481526"/>
          </a:xfrm>
        </p:grpSpPr>
        <p:sp>
          <p:nvSpPr>
            <p:cNvPr id="33" name="TextBox 32"/>
            <p:cNvSpPr txBox="1"/>
            <p:nvPr/>
          </p:nvSpPr>
          <p:spPr>
            <a:xfrm>
              <a:off x="9211379" y="2575189"/>
              <a:ext cx="1183076" cy="360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리스트형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9052254" y="3000037"/>
              <a:ext cx="1481567" cy="3056678"/>
            </a:xfrm>
            <a:prstGeom prst="roundRect">
              <a:avLst/>
            </a:prstGeom>
            <a:solidFill>
              <a:srgbClr val="66CCFF"/>
            </a:solidFill>
            <a:ln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추천 채널</a:t>
              </a:r>
              <a:endParaRPr lang="ko-KR" altLang="en-US" sz="1200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38680" y="1008028"/>
            <a:ext cx="2474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연구모형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15394" y="5775622"/>
            <a:ext cx="92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통계 분석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01499" y="5756731"/>
            <a:ext cx="1202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네트워크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분석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1" name="꺾인 연결선 40"/>
          <p:cNvCxnSpPr>
            <a:endCxn id="38" idx="3"/>
          </p:cNvCxnSpPr>
          <p:nvPr/>
        </p:nvCxnSpPr>
        <p:spPr>
          <a:xfrm rot="10800000" flipV="1">
            <a:off x="6639501" y="5619784"/>
            <a:ext cx="1304131" cy="294338"/>
          </a:xfrm>
          <a:prstGeom prst="bentConnector3">
            <a:avLst>
              <a:gd name="adj1" fmla="val 4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38" idx="1"/>
          </p:cNvCxnSpPr>
          <p:nvPr/>
        </p:nvCxnSpPr>
        <p:spPr>
          <a:xfrm rot="10800000">
            <a:off x="4431024" y="5619784"/>
            <a:ext cx="1284371" cy="294338"/>
          </a:xfrm>
          <a:prstGeom prst="bentConnector3">
            <a:avLst>
              <a:gd name="adj1" fmla="val 995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97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391908" y="3136612"/>
            <a:ext cx="3408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통계 분석</a:t>
            </a:r>
            <a:r>
              <a: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수치형</a:t>
            </a:r>
            <a:r>
              <a: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8577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8680" y="1008028"/>
            <a:ext cx="298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변수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설명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수치형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8680" y="1400793"/>
            <a:ext cx="58603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subs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채널 구독자 수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post :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커뮤니티 탭의 포스트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0" y="2209056"/>
            <a:ext cx="5396198" cy="4367572"/>
          </a:xfrm>
          <a:prstGeom prst="rect">
            <a:avLst/>
          </a:prstGeom>
          <a:ln>
            <a:solidFill>
              <a:srgbClr val="66CC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096000" y="1633349"/>
            <a:ext cx="5860304" cy="298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comment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토론 탭의 코멘트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85623"/>
            <a:ext cx="5632174" cy="4391005"/>
          </a:xfrm>
          <a:prstGeom prst="rect">
            <a:avLst/>
          </a:prstGeom>
          <a:ln>
            <a:solidFill>
              <a:srgbClr val="66CCFF"/>
            </a:solidFill>
          </a:ln>
        </p:spPr>
      </p:pic>
    </p:spTree>
    <p:extLst>
      <p:ext uri="{BB962C8B-B14F-4D97-AF65-F5344CB8AC3E}">
        <p14:creationId xmlns:p14="http://schemas.microsoft.com/office/powerpoint/2010/main" val="351508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85623"/>
            <a:ext cx="5632174" cy="4391005"/>
          </a:xfrm>
          <a:prstGeom prst="rect">
            <a:avLst/>
          </a:prstGeom>
          <a:ln>
            <a:solidFill>
              <a:srgbClr val="66CCFF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81" y="2185623"/>
            <a:ext cx="5396198" cy="4391005"/>
          </a:xfrm>
          <a:prstGeom prst="rect">
            <a:avLst/>
          </a:prstGeom>
          <a:ln>
            <a:solidFill>
              <a:srgbClr val="66CCFF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38680" y="1008028"/>
            <a:ext cx="298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변수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설명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수치형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8680" y="1400793"/>
            <a:ext cx="5860304" cy="298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playlist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재생목록 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0" y="1377360"/>
            <a:ext cx="5860304" cy="298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video 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채널의 동영상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비디오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09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22" y="2185623"/>
            <a:ext cx="7616921" cy="4391005"/>
          </a:xfrm>
          <a:prstGeom prst="rect">
            <a:avLst/>
          </a:prstGeom>
          <a:ln>
            <a:solidFill>
              <a:srgbClr val="66CCFF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38680" y="1008028"/>
            <a:ext cx="298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변수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설명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수치형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8680" y="1400793"/>
            <a:ext cx="58603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desc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채널에 대한 소개 등을 표시하는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설명란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글자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totalView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채널 동영상들의 총 조회수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0" y="1400793"/>
            <a:ext cx="5860304" cy="298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elapsed 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채널 관리자의 가입일로부터 경과 시간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49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98700" y="4412976"/>
            <a:ext cx="97945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통계량</a:t>
            </a:r>
            <a:endParaRPr lang="en-US" altLang="ko-KR" sz="1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– Max. range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 매우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넓음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desc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elapsed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제외한 변수들이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3rd Qu.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Mean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형태를 띄고 있음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Median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과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Mean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차이가 심하며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Median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값이 전체 범위의 매우 왼쪽에 치우쳐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Max.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에서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Mean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이나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3rd Qu.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차이가 매우 크다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800"/>
              </a:lnSpc>
            </a:pP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⇒ 대다수의 변수들이 왼쪽으로 데이터가 많은 매우 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skewed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한 형태이면서 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long tail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형태의 분포를 나타낼 것이라고 추정</a:t>
            </a:r>
            <a:endParaRPr lang="en-US" altLang="ko-KR" sz="1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ts val="1800"/>
              </a:lnSpc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채널의 소통 수단인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post, comment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변수의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Mean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값과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분위값들이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매우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작음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⇒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채널 레벨에서의 소통은 활발하지 않다고 해석하고 분석 대상 변수에서 제거 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680" y="1008028"/>
            <a:ext cx="298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변수 통계량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수치형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789305"/>
              </p:ext>
            </p:extLst>
          </p:nvPr>
        </p:nvGraphicFramePr>
        <p:xfrm>
          <a:off x="1000227" y="1480120"/>
          <a:ext cx="10191545" cy="2654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935">
                  <a:extLst>
                    <a:ext uri="{9D8B030D-6E8A-4147-A177-3AD203B41FA5}">
                      <a16:colId xmlns:a16="http://schemas.microsoft.com/office/drawing/2014/main" val="2697238425"/>
                    </a:ext>
                  </a:extLst>
                </a:gridCol>
                <a:gridCol w="1455935">
                  <a:extLst>
                    <a:ext uri="{9D8B030D-6E8A-4147-A177-3AD203B41FA5}">
                      <a16:colId xmlns:a16="http://schemas.microsoft.com/office/drawing/2014/main" val="2714233107"/>
                    </a:ext>
                  </a:extLst>
                </a:gridCol>
                <a:gridCol w="1455935">
                  <a:extLst>
                    <a:ext uri="{9D8B030D-6E8A-4147-A177-3AD203B41FA5}">
                      <a16:colId xmlns:a16="http://schemas.microsoft.com/office/drawing/2014/main" val="2547319128"/>
                    </a:ext>
                  </a:extLst>
                </a:gridCol>
                <a:gridCol w="1455935">
                  <a:extLst>
                    <a:ext uri="{9D8B030D-6E8A-4147-A177-3AD203B41FA5}">
                      <a16:colId xmlns:a16="http://schemas.microsoft.com/office/drawing/2014/main" val="1192684823"/>
                    </a:ext>
                  </a:extLst>
                </a:gridCol>
                <a:gridCol w="1455935">
                  <a:extLst>
                    <a:ext uri="{9D8B030D-6E8A-4147-A177-3AD203B41FA5}">
                      <a16:colId xmlns:a16="http://schemas.microsoft.com/office/drawing/2014/main" val="3343379505"/>
                    </a:ext>
                  </a:extLst>
                </a:gridCol>
                <a:gridCol w="1455935">
                  <a:extLst>
                    <a:ext uri="{9D8B030D-6E8A-4147-A177-3AD203B41FA5}">
                      <a16:colId xmlns:a16="http://schemas.microsoft.com/office/drawing/2014/main" val="582909397"/>
                    </a:ext>
                  </a:extLst>
                </a:gridCol>
                <a:gridCol w="1455935">
                  <a:extLst>
                    <a:ext uri="{9D8B030D-6E8A-4147-A177-3AD203B41FA5}">
                      <a16:colId xmlns:a16="http://schemas.microsoft.com/office/drawing/2014/main" val="3936430291"/>
                    </a:ext>
                  </a:extLst>
                </a:gridCol>
              </a:tblGrid>
              <a:tr h="2949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Variable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Min.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1</a:t>
                      </a:r>
                      <a:r>
                        <a:rPr lang="en-US" altLang="ko-KR" sz="1100" baseline="30000" dirty="0" smtClean="0"/>
                        <a:t>st</a:t>
                      </a:r>
                      <a:r>
                        <a:rPr lang="en-US" altLang="ko-KR" sz="1100" baseline="0" dirty="0" smtClean="0"/>
                        <a:t> Qu.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Median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3</a:t>
                      </a:r>
                      <a:r>
                        <a:rPr lang="en-US" altLang="ko-KR" sz="1100" baseline="30000" dirty="0" smtClean="0"/>
                        <a:t>rd</a:t>
                      </a:r>
                      <a:r>
                        <a:rPr lang="en-US" altLang="ko-KR" sz="1100" dirty="0" smtClean="0"/>
                        <a:t> Qu.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Max.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181878"/>
                  </a:ext>
                </a:extLst>
              </a:tr>
              <a:tr h="2949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subs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1034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45498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175467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159636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18486135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26374"/>
                  </a:ext>
                </a:extLst>
              </a:tr>
              <a:tr h="2949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post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7.691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386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722427"/>
                  </a:ext>
                </a:extLst>
              </a:tr>
              <a:tr h="2949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comment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1.646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801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627851"/>
                  </a:ext>
                </a:extLst>
              </a:tr>
              <a:tr h="2949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playlist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16.53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79990"/>
                  </a:ext>
                </a:extLst>
              </a:tr>
              <a:tr h="2949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video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72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594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557.5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16504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046437"/>
                  </a:ext>
                </a:extLst>
              </a:tr>
              <a:tr h="2949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err="1" smtClean="0">
                          <a:solidFill>
                            <a:schemeClr val="tx1"/>
                          </a:solidFill>
                        </a:rPr>
                        <a:t>desc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25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84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161.2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208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7121"/>
                  </a:ext>
                </a:extLst>
              </a:tr>
              <a:tr h="2949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err="1" smtClean="0">
                          <a:solidFill>
                            <a:schemeClr val="tx1"/>
                          </a:solidFill>
                        </a:rPr>
                        <a:t>totalView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1.986e+06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1.157e+07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6.340e+07</a:t>
                      </a:r>
                      <a:endParaRPr lang="ko-KR" altLang="en-U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4.520e+07</a:t>
                      </a:r>
                      <a:endParaRPr lang="ko-KR" altLang="en-U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1.181e+10</a:t>
                      </a:r>
                      <a:endParaRPr lang="ko-KR" altLang="en-U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572711"/>
                  </a:ext>
                </a:extLst>
              </a:tr>
              <a:tr h="2949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elapsed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128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1028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1617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2102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4694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24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90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26411" y="1012041"/>
            <a:ext cx="298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변수 분포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일변량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-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수치형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95617" y="1450781"/>
            <a:ext cx="10979986" cy="5119513"/>
            <a:chOff x="595617" y="1450781"/>
            <a:chExt cx="10979986" cy="5119513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0443" y="4050294"/>
              <a:ext cx="3475160" cy="2520000"/>
            </a:xfrm>
            <a:prstGeom prst="rect">
              <a:avLst/>
            </a:prstGeom>
            <a:ln>
              <a:solidFill>
                <a:srgbClr val="66CCFF"/>
              </a:solidFill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8750" y="4050294"/>
              <a:ext cx="3483187" cy="2520000"/>
            </a:xfrm>
            <a:prstGeom prst="rect">
              <a:avLst/>
            </a:prstGeom>
            <a:ln>
              <a:solidFill>
                <a:srgbClr val="66CCFF"/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617" y="4050294"/>
              <a:ext cx="3471873" cy="2520000"/>
            </a:xfrm>
            <a:prstGeom prst="rect">
              <a:avLst/>
            </a:prstGeom>
            <a:ln>
              <a:solidFill>
                <a:srgbClr val="66CCFF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0442" y="1450781"/>
              <a:ext cx="3475161" cy="2520000"/>
            </a:xfrm>
            <a:prstGeom prst="rect">
              <a:avLst/>
            </a:prstGeom>
            <a:ln>
              <a:solidFill>
                <a:srgbClr val="66CCFF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46387" y="1450781"/>
              <a:ext cx="3485550" cy="2520000"/>
            </a:xfrm>
            <a:prstGeom prst="rect">
              <a:avLst/>
            </a:prstGeom>
            <a:ln>
              <a:solidFill>
                <a:srgbClr val="66CCFF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5618" y="1450781"/>
              <a:ext cx="3471873" cy="2520000"/>
            </a:xfrm>
            <a:prstGeom prst="rect">
              <a:avLst/>
            </a:prstGeom>
            <a:ln>
              <a:solidFill>
                <a:srgbClr val="66CCFF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0613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386" y="1450782"/>
            <a:ext cx="3475162" cy="2520000"/>
          </a:xfrm>
          <a:prstGeom prst="rect">
            <a:avLst/>
          </a:prstGeom>
          <a:ln>
            <a:solidFill>
              <a:srgbClr val="66CC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7" y="1450782"/>
            <a:ext cx="3471873" cy="2520000"/>
          </a:xfrm>
          <a:prstGeom prst="rect">
            <a:avLst/>
          </a:prstGeom>
          <a:ln>
            <a:solidFill>
              <a:srgbClr val="66CCFF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17" y="4040191"/>
            <a:ext cx="3471873" cy="2520000"/>
          </a:xfrm>
          <a:prstGeom prst="rect">
            <a:avLst/>
          </a:prstGeom>
          <a:ln>
            <a:solidFill>
              <a:srgbClr val="66CCFF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440" y="1450782"/>
            <a:ext cx="3475162" cy="2520000"/>
          </a:xfrm>
          <a:prstGeom prst="rect">
            <a:avLst/>
          </a:prstGeom>
          <a:ln>
            <a:solidFill>
              <a:srgbClr val="66CCFF"/>
            </a:solidFill>
          </a:ln>
        </p:spPr>
      </p:pic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26411" y="1012041"/>
            <a:ext cx="298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변수 분포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이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변량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-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수치형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6386" y="4040191"/>
            <a:ext cx="3475162" cy="2520000"/>
          </a:xfrm>
          <a:prstGeom prst="rect">
            <a:avLst/>
          </a:prstGeom>
          <a:ln>
            <a:solidFill>
              <a:srgbClr val="66CCFF"/>
            </a:solidFill>
          </a:ln>
        </p:spPr>
      </p:pic>
    </p:spTree>
    <p:extLst>
      <p:ext uri="{BB962C8B-B14F-4D97-AF65-F5344CB8AC3E}">
        <p14:creationId xmlns:p14="http://schemas.microsoft.com/office/powerpoint/2010/main" val="404041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40" y="1600198"/>
            <a:ext cx="6130173" cy="4283765"/>
          </a:xfrm>
          <a:prstGeom prst="rect">
            <a:avLst/>
          </a:prstGeom>
          <a:ln>
            <a:solidFill>
              <a:srgbClr val="66CCFF"/>
            </a:solidFill>
          </a:ln>
        </p:spPr>
      </p:pic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43556" y="1021491"/>
            <a:ext cx="219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수치형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데이터 분석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686" y="2111656"/>
            <a:ext cx="2931047" cy="117717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75252" y="1080325"/>
            <a:ext cx="5236235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Spearman correlation</a:t>
            </a:r>
          </a:p>
          <a:p>
            <a:endParaRPr lang="en-US" altLang="ko-KR" sz="5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두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연속형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변수 분포가 정규 분포를 벗어나거나 순위 척도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(ordinal scale)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 경우에 사용하는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비모수적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상관분석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7519686" y="3524799"/>
            <a:ext cx="2897987" cy="1689235"/>
            <a:chOff x="7329837" y="4194729"/>
            <a:chExt cx="2897987" cy="1689235"/>
          </a:xfrm>
        </p:grpSpPr>
        <p:grpSp>
          <p:nvGrpSpPr>
            <p:cNvPr id="21" name="그룹 20"/>
            <p:cNvGrpSpPr/>
            <p:nvPr/>
          </p:nvGrpSpPr>
          <p:grpSpPr>
            <a:xfrm>
              <a:off x="7374594" y="4537494"/>
              <a:ext cx="2842942" cy="1346470"/>
              <a:chOff x="7374595" y="3385036"/>
              <a:chExt cx="3948095" cy="1782777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7378523" y="3385036"/>
                <a:ext cx="3944167" cy="398709"/>
                <a:chOff x="7378523" y="3385036"/>
                <a:chExt cx="3944167" cy="398709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78523" y="3385036"/>
                  <a:ext cx="333375" cy="371475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7660346" y="3414414"/>
                  <a:ext cx="3662344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: </a:t>
                  </a:r>
                  <a:r>
                    <a:rPr lang="ko-KR" altLang="en-U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변수</a:t>
                  </a:r>
                  <a:r>
                    <a:rPr lang="en-US" altLang="ko-KR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X</a:t>
                  </a:r>
                  <a:r>
                    <a:rPr lang="ko-KR" altLang="en-U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에서 </a:t>
                  </a:r>
                  <a:r>
                    <a:rPr lang="en-US" altLang="ko-KR" sz="12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i</a:t>
                  </a:r>
                  <a:r>
                    <a:rPr lang="ko-KR" altLang="en-U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번째 관측치의 순위</a:t>
                  </a:r>
                  <a:endPara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7379358" y="3796986"/>
                <a:ext cx="3943331" cy="447675"/>
                <a:chOff x="7379358" y="3796986"/>
                <a:chExt cx="3943331" cy="447675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7660345" y="3848471"/>
                  <a:ext cx="36623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: </a:t>
                  </a:r>
                  <a:r>
                    <a:rPr lang="ko-KR" altLang="en-U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변수</a:t>
                  </a:r>
                  <a:r>
                    <a:rPr lang="en-US" altLang="ko-KR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X</a:t>
                  </a:r>
                  <a:r>
                    <a:rPr lang="ko-KR" altLang="en-U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에서 순위 평균</a:t>
                  </a:r>
                  <a:endPara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79358" y="3796986"/>
                  <a:ext cx="295275" cy="447675"/>
                </a:xfrm>
                <a:prstGeom prst="rect">
                  <a:avLst/>
                </a:prstGeom>
              </p:spPr>
            </p:pic>
          </p:grpSp>
          <p:grpSp>
            <p:nvGrpSpPr>
              <p:cNvPr id="15" name="그룹 14"/>
              <p:cNvGrpSpPr/>
              <p:nvPr/>
            </p:nvGrpSpPr>
            <p:grpSpPr>
              <a:xfrm>
                <a:off x="7393645" y="4257903"/>
                <a:ext cx="3912506" cy="466725"/>
                <a:chOff x="7393645" y="4257903"/>
                <a:chExt cx="3912506" cy="466725"/>
              </a:xfrm>
            </p:grpSpPr>
            <p:sp>
              <p:nvSpPr>
                <p:cNvPr id="19" name="TextBox 18"/>
                <p:cNvSpPr txBox="1"/>
                <p:nvPr/>
              </p:nvSpPr>
              <p:spPr>
                <a:xfrm>
                  <a:off x="7643808" y="4293761"/>
                  <a:ext cx="3662343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: </a:t>
                  </a:r>
                  <a:r>
                    <a:rPr lang="ko-KR" altLang="en-U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변수</a:t>
                  </a:r>
                  <a:r>
                    <a:rPr lang="en-US" altLang="ko-KR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Y</a:t>
                  </a:r>
                  <a:r>
                    <a:rPr lang="ko-KR" altLang="en-U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에서 </a:t>
                  </a:r>
                  <a:r>
                    <a:rPr lang="en-US" altLang="ko-KR" sz="12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i</a:t>
                  </a:r>
                  <a:r>
                    <a:rPr lang="ko-KR" altLang="en-U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번째 관측치의 순위</a:t>
                  </a:r>
                  <a:endPara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93645" y="4257903"/>
                  <a:ext cx="266700" cy="466725"/>
                </a:xfrm>
                <a:prstGeom prst="rect">
                  <a:avLst/>
                </a:prstGeom>
              </p:spPr>
            </p:pic>
          </p:grpSp>
          <p:grpSp>
            <p:nvGrpSpPr>
              <p:cNvPr id="20" name="그룹 19"/>
              <p:cNvGrpSpPr/>
              <p:nvPr/>
            </p:nvGrpSpPr>
            <p:grpSpPr>
              <a:xfrm>
                <a:off x="7374595" y="4729663"/>
                <a:ext cx="3923211" cy="438150"/>
                <a:chOff x="7374595" y="4729663"/>
                <a:chExt cx="3923211" cy="438150"/>
              </a:xfrm>
            </p:grpSpPr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74595" y="4729663"/>
                  <a:ext cx="285750" cy="438150"/>
                </a:xfrm>
                <a:prstGeom prst="rect">
                  <a:avLst/>
                </a:prstGeom>
              </p:spPr>
            </p:pic>
            <p:sp>
              <p:nvSpPr>
                <p:cNvPr id="23" name="TextBox 22"/>
                <p:cNvSpPr txBox="1"/>
                <p:nvPr/>
              </p:nvSpPr>
              <p:spPr>
                <a:xfrm>
                  <a:off x="7635462" y="4748549"/>
                  <a:ext cx="36623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: </a:t>
                  </a:r>
                  <a:r>
                    <a:rPr lang="ko-KR" altLang="en-U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변수</a:t>
                  </a:r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Y</a:t>
                  </a:r>
                  <a:r>
                    <a:rPr lang="ko-KR" altLang="en-U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에서 순위 평균</a:t>
                  </a:r>
                  <a:endPara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9837" y="4194729"/>
              <a:ext cx="295275" cy="29527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590645" y="4214974"/>
              <a:ext cx="2637179" cy="278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</a:t>
              </a:r>
              <a:r>
                <a:rPr lang="ko-KR" altLang="en-US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스피어만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순위 상관계수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(rho, r)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875252" y="5486909"/>
            <a:ext cx="496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피어슨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상관계수와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달리 선형적인 상관관계를 나타내지 않고 변수가 증가할 때 다른 변수가 증가하는지 감소하는지에 대한 관계만 나타낸다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58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253929"/>
              </p:ext>
            </p:extLst>
          </p:nvPr>
        </p:nvGraphicFramePr>
        <p:xfrm>
          <a:off x="7081794" y="1618967"/>
          <a:ext cx="4297664" cy="6535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8143">
                  <a:extLst>
                    <a:ext uri="{9D8B030D-6E8A-4147-A177-3AD203B41FA5}">
                      <a16:colId xmlns:a16="http://schemas.microsoft.com/office/drawing/2014/main" val="1564606120"/>
                    </a:ext>
                  </a:extLst>
                </a:gridCol>
                <a:gridCol w="698143">
                  <a:extLst>
                    <a:ext uri="{9D8B030D-6E8A-4147-A177-3AD203B41FA5}">
                      <a16:colId xmlns:a16="http://schemas.microsoft.com/office/drawing/2014/main" val="3929270088"/>
                    </a:ext>
                  </a:extLst>
                </a:gridCol>
                <a:gridCol w="698143">
                  <a:extLst>
                    <a:ext uri="{9D8B030D-6E8A-4147-A177-3AD203B41FA5}">
                      <a16:colId xmlns:a16="http://schemas.microsoft.com/office/drawing/2014/main" val="4016289070"/>
                    </a:ext>
                  </a:extLst>
                </a:gridCol>
                <a:gridCol w="707210">
                  <a:extLst>
                    <a:ext uri="{9D8B030D-6E8A-4147-A177-3AD203B41FA5}">
                      <a16:colId xmlns:a16="http://schemas.microsoft.com/office/drawing/2014/main" val="3917675051"/>
                    </a:ext>
                  </a:extLst>
                </a:gridCol>
                <a:gridCol w="748847">
                  <a:extLst>
                    <a:ext uri="{9D8B030D-6E8A-4147-A177-3AD203B41FA5}">
                      <a16:colId xmlns:a16="http://schemas.microsoft.com/office/drawing/2014/main" val="2494647366"/>
                    </a:ext>
                  </a:extLst>
                </a:gridCol>
                <a:gridCol w="747178">
                  <a:extLst>
                    <a:ext uri="{9D8B030D-6E8A-4147-A177-3AD203B41FA5}">
                      <a16:colId xmlns:a16="http://schemas.microsoft.com/office/drawing/2014/main" val="425982778"/>
                    </a:ext>
                  </a:extLst>
                </a:gridCol>
              </a:tblGrid>
              <a:tr h="190995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playlist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video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desc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totalView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elapsed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308720"/>
                  </a:ext>
                </a:extLst>
              </a:tr>
              <a:tr h="2201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/>
                        <a:t>p-value</a:t>
                      </a:r>
                      <a:endParaRPr lang="ko-KR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effectLst/>
                        </a:rPr>
                        <a:t>&lt; 2.2e-16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effectLst/>
                        </a:rPr>
                        <a:t>&lt; 2.2e-16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effectLst/>
                        </a:rPr>
                        <a:t>&lt; 2.2e-16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effectLst/>
                        </a:rPr>
                        <a:t>&lt; 2.2e-16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effectLst/>
                        </a:rPr>
                        <a:t>0.9366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432564"/>
                  </a:ext>
                </a:extLst>
              </a:tr>
              <a:tr h="2201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/>
                        <a:t>확률 영역</a:t>
                      </a:r>
                      <a:endParaRPr lang="ko-KR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기각역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기각역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기각역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기각역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채택역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91148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872368" y="2351481"/>
            <a:ext cx="5253031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chemeClr val="accent1">
                    <a:lumMod val="75000"/>
                  </a:schemeClr>
                </a:solidFill>
              </a:rPr>
              <a:t>스피어만</a:t>
            </a: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accent1">
                    <a:lumMod val="75000"/>
                  </a:schemeClr>
                </a:solidFill>
              </a:rPr>
              <a:t>상관분석</a:t>
            </a: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 결과</a:t>
            </a:r>
            <a:endParaRPr lang="en-US" altLang="ko-KR" sz="1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ko-KR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t-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검정 결과 대부분의 변수들이 구독자 수와 상관관계가 있지만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채널 소유자의 유튜브 가입일로부터의 경과시간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(elapsed)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구독자 수와 상관관계가 없다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구독자 수와 상관관계를 가지는 변수들은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totalView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video &gt; playlist &gt;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desc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순으로 상관관계가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totalView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와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video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제외한 나머지 변수는 상관관계가 매우 약하다고 볼 수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playlist(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재생목록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), video(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동영상 개수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),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totalView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총 조회수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변수들이 서로 상관관계가 있는 것을 볼 수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상관계수가 비교적 매우 높지 않기 때문에 다중공선성은 의심은 하지 않는다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72368" y="1049580"/>
            <a:ext cx="523496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 검정</a:t>
            </a:r>
            <a:endParaRPr lang="en-US" altLang="ko-KR" sz="1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ko-KR" sz="5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H0(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귀무가설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각 변수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는 구독자 수와 상관관계가 없다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(r = 0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72368" y="4767527"/>
            <a:ext cx="508510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해석</a:t>
            </a:r>
            <a:endParaRPr lang="en-US" altLang="ko-KR" sz="5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구독자 수를 높이기 위해서는 총 조회 수를 올려야 한다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총 조회 수를 올리는 요소로 비디오 수의 증가가 상당한 영향을 미침으로 비디오 업로드를 꾸준히 하여 양적 관리를 할 필요가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총 조회 수를 올리기 위해 양적 관리로 부족한 부분은 질적 관리를 통해 보완할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요가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질적 관리로는 채널 노출을 위한 활동으로서 홍보 활동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영상별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썸네일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관리를 통한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관심도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유발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신선한 컨텐츠 소재 기획 등을 예로 들 수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그 외의 채널 관리 부분은 비교적 신경을 덜 써도 된다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40" y="1600198"/>
            <a:ext cx="6130173" cy="4283765"/>
          </a:xfrm>
          <a:prstGeom prst="rect">
            <a:avLst/>
          </a:prstGeom>
          <a:ln>
            <a:solidFill>
              <a:srgbClr val="66CCFF"/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343556" y="1021491"/>
            <a:ext cx="219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수치형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데이터 분석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07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20020" y="89171"/>
            <a:ext cx="2984740" cy="603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Ⅰ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서론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43593" y="1030439"/>
            <a:ext cx="115048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dirty="0" smtClean="0"/>
              <a:t>소셜 미디어</a:t>
            </a:r>
            <a:r>
              <a:rPr lang="en-US" altLang="ko-KR" sz="1200" dirty="0" smtClean="0"/>
              <a:t>(Social Media)</a:t>
            </a:r>
            <a:r>
              <a:rPr lang="ko-KR" altLang="en-US" sz="1200" dirty="0" smtClean="0"/>
              <a:t>는 개방과 참여의 웹 </a:t>
            </a:r>
            <a:r>
              <a:rPr lang="en-US" altLang="ko-KR" sz="1200" dirty="0" smtClean="0"/>
              <a:t>2.0 </a:t>
            </a:r>
            <a:r>
              <a:rPr lang="ko-KR" altLang="en-US" sz="1200" dirty="0" smtClean="0"/>
              <a:t>시대의 등장으로 도래된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소셜 네트워크 기반 위에서 개인의 생각이나 의견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경험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정보 등을 서로 공유하고 타인과의 관계를 생성 또는 확장시킬 수 있는 개방화된 온라인 플랫폼이며 대표적으로 블로그</a:t>
            </a:r>
            <a:r>
              <a:rPr lang="en-US" altLang="ko-KR" sz="1200" dirty="0" smtClean="0"/>
              <a:t>(Blog), </a:t>
            </a:r>
            <a:r>
              <a:rPr lang="ko-KR" altLang="en-US" sz="1200" dirty="0" smtClean="0"/>
              <a:t>소셜 네트워크 서비스</a:t>
            </a:r>
            <a:r>
              <a:rPr lang="en-US" altLang="ko-KR" sz="1200" dirty="0" smtClean="0"/>
              <a:t>(SNS), </a:t>
            </a:r>
            <a:r>
              <a:rPr lang="ko-KR" altLang="en-US" sz="1200" dirty="0" smtClean="0"/>
              <a:t>위키</a:t>
            </a:r>
            <a:r>
              <a:rPr lang="en-US" altLang="ko-KR" sz="1200" dirty="0" smtClean="0"/>
              <a:t>(Wiki), UCC, </a:t>
            </a:r>
            <a:r>
              <a:rPr lang="ko-KR" altLang="en-US" sz="1200" dirty="0" smtClean="0"/>
              <a:t>마이크로 블로그</a:t>
            </a:r>
            <a:r>
              <a:rPr lang="en-US" altLang="ko-KR" sz="1200" dirty="0" smtClean="0"/>
              <a:t>(Micro-Blog) </a:t>
            </a:r>
            <a:r>
              <a:rPr lang="ko-KR" altLang="en-US" sz="1200" dirty="0" smtClean="0"/>
              <a:t>등이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기존 전통 매체는 일대다 관계로 정보 전달이 주 목적이었지만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소셜 미디어는 다대다 관계로 쌍방향성을 가지며 정보 공유와 관계 형성이 주 목적이다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소셜 미디어는 다른 사용자와 연결이 가능하고 대화를 나눌 수 있으며 각종 콘텐츠를 공유할 수 있다는 성격을 가진다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또한 연결된 사용자들은 집단으로 구성될 수 있으며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사용자 간의 관계가 다양한 알고리즘을 통해 형성된다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두산백과</a:t>
            </a:r>
            <a:r>
              <a:rPr lang="en-US" altLang="ko-KR" sz="1200" dirty="0" smtClean="0"/>
              <a:t>). </a:t>
            </a:r>
            <a:r>
              <a:rPr lang="ko-KR" altLang="en-US" sz="1200" dirty="0" smtClean="0"/>
              <a:t>이러한 쌍방향성으로 인한 참여와 소통은 소셜 미디어 시장 확산에 큰 영향을 미쳤다</a:t>
            </a:r>
            <a:r>
              <a:rPr lang="en-US" altLang="ko-KR" sz="1200" dirty="0" smtClean="0"/>
              <a:t>.</a:t>
            </a:r>
          </a:p>
          <a:p>
            <a:pPr>
              <a:lnSpc>
                <a:spcPts val="1800"/>
              </a:lnSpc>
            </a:pPr>
            <a:r>
              <a:rPr lang="ko-KR" altLang="en-US" sz="1200" dirty="0" smtClean="0"/>
              <a:t>플랫폼들 중에 과거 웹 중심의 디지털 커뮤니케이션 환경에서 현재의 다변화된 환경으로의 진화 과정에서 가장 두드러진 변화들 중 하나는 동영상 콘텐츠 시장의 확대라고 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특히 스마트폰을 중심으로 한 모바일 환경의 도래는 이러한 동영상 콘텐츠 중심의 미디어 소비 환경을 촉발하였다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그 중 유튜브는 동영상 콘텐츠 소비가 이루어지는 가장 대표적인 플랫폼이라고 할 수 있다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박정이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임지은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황장선</a:t>
            </a:r>
            <a:r>
              <a:rPr lang="en-US" altLang="ko-KR" sz="1200" dirty="0" smtClean="0"/>
              <a:t>, 2018). </a:t>
            </a:r>
            <a:r>
              <a:rPr lang="ko-KR" altLang="en-US" sz="1200" dirty="0" smtClean="0"/>
              <a:t>소비자들이 스마트 기기를 이용하여 콘텐츠를 시청하는 경로로 유튜브</a:t>
            </a:r>
            <a:r>
              <a:rPr lang="en-US" altLang="ko-KR" sz="1200" dirty="0" smtClean="0"/>
              <a:t>(41.9%)</a:t>
            </a:r>
            <a:r>
              <a:rPr lang="ko-KR" altLang="en-US" sz="1200" dirty="0" smtClean="0"/>
              <a:t>를 가장 많이 이용하고 있으며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온라인 개인방송 서비스 시장에서도 유튜브가 차지하는 비중이 가장 크다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한국전자통신연구원</a:t>
            </a:r>
            <a:r>
              <a:rPr lang="en-US" altLang="ko-KR" sz="1200" dirty="0" smtClean="0"/>
              <a:t>, 2014). </a:t>
            </a:r>
            <a:r>
              <a:rPr lang="ko-KR" altLang="en-US" sz="1200" dirty="0" smtClean="0"/>
              <a:t>유튜브는 전 세계 </a:t>
            </a:r>
            <a:r>
              <a:rPr lang="en-US" altLang="ko-KR" sz="1200" dirty="0" smtClean="0"/>
              <a:t>88</a:t>
            </a:r>
            <a:r>
              <a:rPr lang="ko-KR" altLang="en-US" sz="1200" dirty="0" smtClean="0"/>
              <a:t>개 국가에서 매월 </a:t>
            </a:r>
            <a:r>
              <a:rPr lang="en-US" altLang="ko-KR" sz="1200" dirty="0" smtClean="0"/>
              <a:t>10</a:t>
            </a:r>
            <a:r>
              <a:rPr lang="ko-KR" altLang="en-US" sz="1200" dirty="0" err="1" smtClean="0"/>
              <a:t>억명</a:t>
            </a:r>
            <a:r>
              <a:rPr lang="ko-KR" altLang="en-US" sz="1200" dirty="0" smtClean="0"/>
              <a:t> 이상이 하루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억 시간 시청하는 세계 최대의 동영상 공유 서비스로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현재 세계 최대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인 미디어 유통채널이기도 하다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김정현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김보영</a:t>
            </a:r>
            <a:r>
              <a:rPr lang="en-US" altLang="ko-KR" sz="1200" dirty="0" smtClean="0"/>
              <a:t>, 2018</a:t>
            </a:r>
            <a:r>
              <a:rPr lang="en-US" altLang="ko-KR" sz="1200" dirty="0"/>
              <a:t>)</a:t>
            </a:r>
            <a:endParaRPr lang="en-US" altLang="ko-KR" sz="1200" dirty="0" smtClean="0"/>
          </a:p>
          <a:p>
            <a:pPr>
              <a:lnSpc>
                <a:spcPts val="1800"/>
              </a:lnSpc>
            </a:pPr>
            <a:r>
              <a:rPr lang="ko-KR" altLang="en-US" sz="1200" dirty="0" smtClean="0"/>
              <a:t>동영상 플랫폼 확산에 따라 미디어콘텐츠창작자라는 직업도 등장하였다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미디어콘텐츠창작자는 동영상 콘텐츠를 제작하여 인터넷이나 모바일 광고 기반 플랫폼에 배포하는 활동을 통해 수익을 창출하는 개인 창작자 또는 창작자 그룹을 말한다</a:t>
            </a:r>
            <a:r>
              <a:rPr lang="en-US" altLang="ko-KR" sz="1200" dirty="0" smtClean="0"/>
              <a:t> (</a:t>
            </a:r>
            <a:r>
              <a:rPr lang="ko-KR" altLang="en-US" sz="1200" dirty="0" smtClean="0"/>
              <a:t>서울산업진흥원</a:t>
            </a:r>
            <a:r>
              <a:rPr lang="en-US" altLang="ko-KR" sz="1200" dirty="0" smtClean="0"/>
              <a:t>, 2016). </a:t>
            </a:r>
            <a:r>
              <a:rPr lang="ko-KR" altLang="en-US" sz="1200" dirty="0" smtClean="0"/>
              <a:t>더불어 미디어콘텐츠창작자들이 꾸준히 증가하면서 이들을 전문적으로 관리하는 </a:t>
            </a:r>
            <a:r>
              <a:rPr lang="en-US" altLang="ko-KR" sz="1200" dirty="0" smtClean="0"/>
              <a:t>MCN(Multi Channel Networks) </a:t>
            </a:r>
            <a:r>
              <a:rPr lang="ko-KR" altLang="en-US" sz="1200" dirty="0" smtClean="0"/>
              <a:t>사업도 등장하였다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이들은 제작자에게 유통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광고 유치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저작권 관리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외부 협업 등 다양한 혜택을 지원하면서 콘텐츠로 얻어지는 수익은 제작자와 배분하는 구조를 가지고 있다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김기민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신일기</a:t>
            </a:r>
            <a:r>
              <a:rPr lang="en-US" altLang="ko-KR" sz="1200" dirty="0" smtClean="0"/>
              <a:t>, 2017).</a:t>
            </a:r>
          </a:p>
          <a:p>
            <a:pPr>
              <a:lnSpc>
                <a:spcPts val="1800"/>
              </a:lnSpc>
            </a:pPr>
            <a:r>
              <a:rPr lang="ko-KR" altLang="en-US" sz="1200" dirty="0" smtClean="0"/>
              <a:t>동영상 플랫폼 시장이 관련 직업과 사업이 생겨날 정도로 규모가 매우 커지고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핵심 플랫폼인 유튜브의 역할이 상당함에 따라 유튜브 채널을 운영하려는 움직임이 활발이 이루어지고 있다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하지만 유튜브 특성상 소수의 유튜브 채널들이 이미 시장을 독과점하고 있고 영향력이 매우 적은 나머지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채널들이 상당히 많이 운영되고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그 편차는 매우 극심한 차이를 보이고 있고 채널의 잠재력에 대한 기대치를 잃은 여러 채널들이 채널 운영을 중단하는 현상도 빈번하게 발생한다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이러한 부익부 빈익빈 현상이 뚜렷이 나타나는 네트워크 시장구조에서 무작정 유튜브 채널 운영에 뛰어들어 성장하기는 쉽지 않다</a:t>
            </a:r>
            <a:r>
              <a:rPr lang="en-US" altLang="ko-KR" sz="1200" dirty="0" smtClean="0"/>
              <a:t>. </a:t>
            </a:r>
          </a:p>
          <a:p>
            <a:pPr>
              <a:lnSpc>
                <a:spcPts val="1800"/>
              </a:lnSpc>
            </a:pPr>
            <a:r>
              <a:rPr lang="ko-KR" altLang="en-US" sz="1200" dirty="0" smtClean="0"/>
              <a:t>동영상 플랫폼이라는 점에서 시각적 요소가 채널의 영향력을 키우는데 크게 작용할 것이라고 보고 시각적 자극을 초점으로 채널을 운영한다고 해서 채널의 영향력을 확산시키기란 쉽지 않다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특히 동영상의 맥락과 다름에도 </a:t>
            </a:r>
            <a:r>
              <a:rPr lang="ko-KR" altLang="en-US" sz="1200" dirty="0" err="1" smtClean="0"/>
              <a:t>썸네일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미리보기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을 자극적으로 해서 시청자를 끄는 형태가 수단으로서 많이 이용되고 있는데 이 수단은 영상의 조회수는 올릴 수 있지만 채널의 구독자 수 증가에는 오히려 역효과가 날 수도 있다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ts val="1800"/>
              </a:lnSpc>
            </a:pPr>
            <a:r>
              <a:rPr lang="ko-KR" altLang="en-US" sz="1200" dirty="0" smtClean="0"/>
              <a:t>유튜브가 확산되면서 소수만이 즐길 수 있었던 다양한 콘텐츠와 정보의 접근성이 매우 좋아졌지만 한편으로 아쉬움이 남는다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정말 유익하고 흥미를 유발하는 좋은 콘텐츠를 다루는 채널들이 많지만 영향력이 미흡해서 아쉬운 채널들도 많이 보이기 때문이다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본 연구는 전략적 운영의 부재로 정체되어 있는 채널과 새롭게 유튜브 채널을 운영하려는 기획자들에게 채널의 영향력 증대를 위한 전략적 방안을 제시하고자 한다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51984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685448" y="3136612"/>
            <a:ext cx="4821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통계 분석</a:t>
            </a:r>
            <a:r>
              <a: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범주형</a:t>
            </a:r>
            <a:r>
              <a: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논리형</a:t>
            </a:r>
            <a:r>
              <a: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023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79" y="2203541"/>
            <a:ext cx="5396199" cy="4373087"/>
          </a:xfrm>
          <a:prstGeom prst="rect">
            <a:avLst/>
          </a:prstGeom>
          <a:ln>
            <a:solidFill>
              <a:srgbClr val="66CCFF"/>
            </a:solidFill>
          </a:ln>
        </p:spPr>
      </p:pic>
      <p:grpSp>
        <p:nvGrpSpPr>
          <p:cNvPr id="7" name="그룹 6"/>
          <p:cNvGrpSpPr/>
          <p:nvPr/>
        </p:nvGrpSpPr>
        <p:grpSpPr>
          <a:xfrm>
            <a:off x="6095999" y="2185623"/>
            <a:ext cx="5632176" cy="4368195"/>
            <a:chOff x="6095999" y="2185623"/>
            <a:chExt cx="5632176" cy="436819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1" y="2185623"/>
              <a:ext cx="5632174" cy="2298828"/>
            </a:xfrm>
            <a:prstGeom prst="rect">
              <a:avLst/>
            </a:prstGeom>
            <a:ln>
              <a:solidFill>
                <a:srgbClr val="66CCFF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5999" y="4484451"/>
              <a:ext cx="5632175" cy="2069367"/>
            </a:xfrm>
            <a:prstGeom prst="rect">
              <a:avLst/>
            </a:prstGeom>
            <a:ln>
              <a:solidFill>
                <a:srgbClr val="66CCFF"/>
              </a:solidFill>
            </a:ln>
          </p:spPr>
        </p:pic>
      </p:grpSp>
      <p:sp>
        <p:nvSpPr>
          <p:cNvPr id="3" name="TextBox 2"/>
          <p:cNvSpPr txBox="1"/>
          <p:nvPr/>
        </p:nvSpPr>
        <p:spPr>
          <a:xfrm>
            <a:off x="338680" y="1008028"/>
            <a:ext cx="298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변수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설명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범주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형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논리형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8680" y="1400793"/>
            <a:ext cx="58603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category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채널의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분류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800"/>
              </a:lnSpc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-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소셜러스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(https://web.socialerus.com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에서 분류한 카테고리 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5999" y="1400793"/>
            <a:ext cx="58603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comm_disc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커뮤니티 탭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토론 탭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사용여부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post: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커뮤니티 탭 사용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comment: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토론 탭 사용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56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2185623"/>
            <a:ext cx="5632176" cy="4368195"/>
          </a:xfrm>
          <a:prstGeom prst="rect">
            <a:avLst/>
          </a:prstGeom>
          <a:ln>
            <a:solidFill>
              <a:srgbClr val="66CCFF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78" y="2185623"/>
            <a:ext cx="5396200" cy="4391005"/>
          </a:xfrm>
          <a:prstGeom prst="rect">
            <a:avLst/>
          </a:prstGeom>
          <a:ln>
            <a:solidFill>
              <a:srgbClr val="66CCFF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38680" y="1008028"/>
            <a:ext cx="298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변수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설명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범주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형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논리형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8680" y="1400793"/>
            <a:ext cx="5860304" cy="298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link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연결된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SNS,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 홈페이지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타 채널 등의 링크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 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5998" y="1376621"/>
            <a:ext cx="5860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main_video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채널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홈의 메인 비디오 사용여부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2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78" y="2185623"/>
            <a:ext cx="5396200" cy="4391005"/>
          </a:xfrm>
          <a:prstGeom prst="rect">
            <a:avLst/>
          </a:prstGeom>
          <a:ln>
            <a:solidFill>
              <a:srgbClr val="66CCFF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38680" y="1008028"/>
            <a:ext cx="298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변수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설명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범주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형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논리형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8680" y="1400793"/>
            <a:ext cx="5860304" cy="298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section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채널 홈 섹션 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82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28" y="4068143"/>
            <a:ext cx="3634615" cy="2522195"/>
          </a:xfrm>
          <a:prstGeom prst="rect">
            <a:avLst/>
          </a:prstGeom>
          <a:ln>
            <a:solidFill>
              <a:srgbClr val="66CCFF"/>
            </a:solidFill>
          </a:ln>
        </p:spPr>
      </p:pic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34528" y="1454182"/>
            <a:ext cx="3483187" cy="2536643"/>
          </a:xfrm>
          <a:prstGeom prst="rect">
            <a:avLst/>
          </a:prstGeom>
          <a:ln>
            <a:solidFill>
              <a:srgbClr val="66CC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28" y="1470825"/>
            <a:ext cx="3634615" cy="2520000"/>
          </a:xfrm>
          <a:prstGeom prst="rect">
            <a:avLst/>
          </a:prstGeom>
          <a:ln>
            <a:solidFill>
              <a:srgbClr val="66CCFF"/>
            </a:solidFill>
          </a:ln>
        </p:spPr>
      </p:pic>
      <p:pic>
        <p:nvPicPr>
          <p:cNvPr id="7" name="그림 6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932200" y="1454181"/>
            <a:ext cx="3495296" cy="2536643"/>
          </a:xfrm>
          <a:prstGeom prst="rect">
            <a:avLst/>
          </a:prstGeom>
          <a:ln>
            <a:solidFill>
              <a:srgbClr val="66CC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4528" y="4068143"/>
            <a:ext cx="3483187" cy="2520000"/>
          </a:xfrm>
          <a:prstGeom prst="rect">
            <a:avLst/>
          </a:prstGeom>
          <a:ln>
            <a:solidFill>
              <a:srgbClr val="66CC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26411" y="1012041"/>
            <a:ext cx="298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변수 분포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일변량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-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범주형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32200" y="4179667"/>
            <a:ext cx="412396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comm_disc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에서 커뮤니티 탭을 활성화한 빈도 수가 더 많음</a:t>
            </a:r>
            <a:endParaRPr lang="en-US" altLang="ko-KR" sz="12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ts val="1800"/>
              </a:lnSpc>
            </a:pP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⇒ 하지만 </a:t>
            </a:r>
            <a:r>
              <a:rPr lang="en-US" altLang="ko-KR" sz="1200" dirty="0" err="1" smtClean="0">
                <a:solidFill>
                  <a:schemeClr val="accent1">
                    <a:lumMod val="75000"/>
                  </a:schemeClr>
                </a:solidFill>
              </a:rPr>
              <a:t>comm_disc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은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</a:rPr>
              <a:t> level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별 </a:t>
            </a:r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수치형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</a:rPr>
              <a:t> 변수에서 소통이 활발하지 않다는 것을 확인했기 때문에 무의미하다고 판단하여 대상 변수에서 제외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73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3557" y="1021491"/>
            <a:ext cx="338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범주형 데이터 분석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카테고리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97304"/>
              </p:ext>
            </p:extLst>
          </p:nvPr>
        </p:nvGraphicFramePr>
        <p:xfrm>
          <a:off x="401714" y="1492002"/>
          <a:ext cx="6173111" cy="495281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39115">
                  <a:extLst>
                    <a:ext uri="{9D8B030D-6E8A-4147-A177-3AD203B41FA5}">
                      <a16:colId xmlns:a16="http://schemas.microsoft.com/office/drawing/2014/main" val="487513230"/>
                    </a:ext>
                  </a:extLst>
                </a:gridCol>
                <a:gridCol w="319851">
                  <a:extLst>
                    <a:ext uri="{9D8B030D-6E8A-4147-A177-3AD203B41FA5}">
                      <a16:colId xmlns:a16="http://schemas.microsoft.com/office/drawing/2014/main" val="2815912028"/>
                    </a:ext>
                  </a:extLst>
                </a:gridCol>
                <a:gridCol w="396961">
                  <a:extLst>
                    <a:ext uri="{9D8B030D-6E8A-4147-A177-3AD203B41FA5}">
                      <a16:colId xmlns:a16="http://schemas.microsoft.com/office/drawing/2014/main" val="1376575493"/>
                    </a:ext>
                  </a:extLst>
                </a:gridCol>
                <a:gridCol w="589648">
                  <a:extLst>
                    <a:ext uri="{9D8B030D-6E8A-4147-A177-3AD203B41FA5}">
                      <a16:colId xmlns:a16="http://schemas.microsoft.com/office/drawing/2014/main" val="2725342884"/>
                    </a:ext>
                  </a:extLst>
                </a:gridCol>
                <a:gridCol w="589648">
                  <a:extLst>
                    <a:ext uri="{9D8B030D-6E8A-4147-A177-3AD203B41FA5}">
                      <a16:colId xmlns:a16="http://schemas.microsoft.com/office/drawing/2014/main" val="1905339630"/>
                    </a:ext>
                  </a:extLst>
                </a:gridCol>
                <a:gridCol w="589648">
                  <a:extLst>
                    <a:ext uri="{9D8B030D-6E8A-4147-A177-3AD203B41FA5}">
                      <a16:colId xmlns:a16="http://schemas.microsoft.com/office/drawing/2014/main" val="2327460367"/>
                    </a:ext>
                  </a:extLst>
                </a:gridCol>
                <a:gridCol w="589648">
                  <a:extLst>
                    <a:ext uri="{9D8B030D-6E8A-4147-A177-3AD203B41FA5}">
                      <a16:colId xmlns:a16="http://schemas.microsoft.com/office/drawing/2014/main" val="856764325"/>
                    </a:ext>
                  </a:extLst>
                </a:gridCol>
                <a:gridCol w="644002">
                  <a:extLst>
                    <a:ext uri="{9D8B030D-6E8A-4147-A177-3AD203B41FA5}">
                      <a16:colId xmlns:a16="http://schemas.microsoft.com/office/drawing/2014/main" val="2377978408"/>
                    </a:ext>
                  </a:extLst>
                </a:gridCol>
                <a:gridCol w="535294">
                  <a:extLst>
                    <a:ext uri="{9D8B030D-6E8A-4147-A177-3AD203B41FA5}">
                      <a16:colId xmlns:a16="http://schemas.microsoft.com/office/drawing/2014/main" val="2124380853"/>
                    </a:ext>
                  </a:extLst>
                </a:gridCol>
                <a:gridCol w="589648">
                  <a:extLst>
                    <a:ext uri="{9D8B030D-6E8A-4147-A177-3AD203B41FA5}">
                      <a16:colId xmlns:a16="http://schemas.microsoft.com/office/drawing/2014/main" val="3818563887"/>
                    </a:ext>
                  </a:extLst>
                </a:gridCol>
                <a:gridCol w="589648">
                  <a:extLst>
                    <a:ext uri="{9D8B030D-6E8A-4147-A177-3AD203B41FA5}">
                      <a16:colId xmlns:a16="http://schemas.microsoft.com/office/drawing/2014/main" val="2300712742"/>
                    </a:ext>
                  </a:extLst>
                </a:gridCol>
              </a:tblGrid>
              <a:tr h="339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Category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N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Min.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r>
                        <a:rPr lang="en-US" altLang="ko-KR" sz="800" baseline="30000" dirty="0" smtClean="0"/>
                        <a:t>st</a:t>
                      </a:r>
                      <a:r>
                        <a:rPr lang="en-US" altLang="ko-KR" sz="800" baseline="0" dirty="0" smtClean="0"/>
                        <a:t> Qu.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Median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Mean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r>
                        <a:rPr lang="en-US" altLang="ko-KR" sz="800" baseline="30000" dirty="0" smtClean="0"/>
                        <a:t>rd</a:t>
                      </a:r>
                      <a:r>
                        <a:rPr lang="en-US" altLang="ko-KR" sz="800" dirty="0" smtClean="0"/>
                        <a:t> Qu.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Max.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800" dirty="0" smtClean="0"/>
                        <a:t>α</a:t>
                      </a:r>
                      <a:r>
                        <a:rPr lang="en-US" altLang="ko-KR" sz="800" dirty="0" smtClean="0"/>
                        <a:t>(1</a:t>
                      </a:r>
                      <a:r>
                        <a:rPr lang="en-US" altLang="ko-KR" sz="800" baseline="30000" dirty="0" smtClean="0"/>
                        <a:t>st</a:t>
                      </a:r>
                      <a:r>
                        <a:rPr lang="en-US" altLang="ko-KR" sz="800" dirty="0" smtClean="0"/>
                        <a:t> Qu.)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800" dirty="0" smtClean="0"/>
                        <a:t>α</a:t>
                      </a:r>
                      <a:r>
                        <a:rPr lang="en-US" altLang="ko-KR" sz="800" dirty="0" smtClean="0"/>
                        <a:t>(Median)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β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430288"/>
                  </a:ext>
                </a:extLst>
              </a:tr>
              <a:tr h="281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ASMR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77250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112016.2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158385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540118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215.52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619507.9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15334129"/>
                  </a:ext>
                </a:extLst>
              </a:tr>
              <a:tr h="2816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게임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125530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124321.3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2494120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1329.57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91574341"/>
                  </a:ext>
                </a:extLst>
              </a:tr>
              <a:tr h="2816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교육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강의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68012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106167.8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142858.3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849182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214.98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1214.5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214876.8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2438032"/>
                  </a:ext>
                </a:extLst>
              </a:tr>
              <a:tr h="2816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기타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30785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120395.5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128003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2736202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648.66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00277504"/>
                  </a:ext>
                </a:extLst>
              </a:tr>
              <a:tr h="2816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뉴스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정치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75146.31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123277.5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377986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256.92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1035.46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200022.5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4186337"/>
                  </a:ext>
                </a:extLst>
              </a:tr>
              <a:tr h="2816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라이프스타일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158638.6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179234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4361708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175.41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5419.26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81173666"/>
                  </a:ext>
                </a:extLst>
              </a:tr>
              <a:tr h="2816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먹방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46271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159659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384025.7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341098.5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2802988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1322.03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4561.69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4282928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8603874"/>
                  </a:ext>
                </a:extLst>
              </a:tr>
              <a:tr h="2816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뮤직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5104.5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35184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251329.9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99277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9159936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6733.3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61123089"/>
                  </a:ext>
                </a:extLst>
              </a:tr>
              <a:tr h="2816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미분류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88681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216973.5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278197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2519326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292.68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18742.51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2789358"/>
                  </a:ext>
                </a:extLst>
              </a:tr>
              <a:tr h="2816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방송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7174.5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125187.9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144192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983923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90.82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555.29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42183.17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95101178"/>
                  </a:ext>
                </a:extLst>
              </a:tr>
              <a:tr h="2816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엔터테인먼트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14274.25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62015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222199.2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230704.5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10939315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6911.74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37121784"/>
                  </a:ext>
                </a:extLst>
              </a:tr>
              <a:tr h="2816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연예인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12510.25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37060.5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89785.11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109837.8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565899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271.96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805.66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145145.1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40935139"/>
                  </a:ext>
                </a:extLst>
              </a:tr>
              <a:tr h="2816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취미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106273.6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121387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1150930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248.08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8079.09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89444655"/>
                  </a:ext>
                </a:extLst>
              </a:tr>
              <a:tr h="2816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키즈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116070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702172.7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457507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18486135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308.19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395041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7057492"/>
                  </a:ext>
                </a:extLst>
              </a:tr>
              <a:tr h="2816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펫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6006.5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160065.6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194114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1558033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261.15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710.43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117329.5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85708025"/>
                  </a:ext>
                </a:extLst>
              </a:tr>
              <a:tr h="2816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푸드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105979.9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2764164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130.16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3333.61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49910408"/>
                  </a:ext>
                </a:extLst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8804183" y="28804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6574827" y="1510100"/>
                <a:ext cx="5441581" cy="4016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ko-KR" altLang="en-US" sz="14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통계량</a:t>
                </a:r>
                <a:endPara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신규 채널에 대해 구독자 수가 많은 채널의 분포를 비교하는 것은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이상적일 수 있기 때문에 현실적인 접근을 위해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</a:t>
                </a:r>
                <a:r>
                  <a:rPr lang="ko-KR" altLang="en-US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사분위수와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중앙값을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이용</a:t>
                </a: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기본 수치로서 채널 수를 고려한 </a:t>
                </a:r>
                <a:r>
                  <a:rPr lang="ko-KR" altLang="en-US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분위수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ko-KR" altLang="en-US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비교값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α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정의</a:t>
                </a: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100" b="1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d>
                        <m:dPr>
                          <m:ctrlPr>
                            <a:rPr lang="en-US" altLang="ko-KR" sz="1200" b="1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200" b="1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𝒔𝒕</m:t>
                          </m:r>
                          <m:r>
                            <a:rPr lang="en-US" altLang="ko-KR" sz="1200" b="1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200" b="1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𝑸𝒖</m:t>
                          </m:r>
                          <m:r>
                            <a:rPr lang="en-US" altLang="ko-KR" sz="1200" b="1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n-US" altLang="ko-KR" sz="12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1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1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200" b="1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𝒔𝒕</m:t>
                          </m:r>
                          <m:r>
                            <a:rPr lang="en-US" altLang="ko-KR" sz="1200" b="1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200" b="1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𝑸𝒖</m:t>
                          </m:r>
                          <m:r>
                            <a:rPr lang="en-US" altLang="ko-KR" sz="1200" b="1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num>
                        <m:den>
                          <m:r>
                            <a:rPr lang="en-US" altLang="ko-KR" sz="1200" b="1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r>
                        <a:rPr lang="en-US" altLang="ko-KR" sz="1200" b="1" i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 ,  </m:t>
                      </m:r>
                      <m:r>
                        <m:rPr>
                          <m:sty m:val="p"/>
                        </m:rPr>
                        <a:rPr lang="en-US" altLang="ko-KR" sz="1200" b="1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d>
                        <m:dPr>
                          <m:ctrlPr>
                            <a:rPr lang="en-US" altLang="ko-KR" sz="1200" b="1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𝑴𝒆𝒅𝒊𝒂𝒏</m:t>
                          </m:r>
                        </m:e>
                      </m:d>
                      <m:r>
                        <a:rPr lang="en-US" altLang="ko-KR" sz="1200" b="1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1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1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𝑴𝒆𝒅𝒊𝒂𝒏</m:t>
                          </m:r>
                        </m:num>
                        <m:den>
                          <m:r>
                            <a:rPr lang="en-US" altLang="ko-KR" sz="1200" b="1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</m:oMath>
                  </m:oMathPara>
                </a14:m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:endParaRPr lang="en-US" altLang="ko-KR" sz="12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α</m:t>
                    </m:r>
                    <m:d>
                      <m:dPr>
                        <m:ctrlPr>
                          <a:rPr lang="en-US" altLang="ko-KR" sz="12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𝒔𝒕</m:t>
                        </m:r>
                        <m:r>
                          <a:rPr lang="en-US" altLang="ko-KR" sz="12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2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𝑸𝒖</m:t>
                        </m:r>
                        <m:r>
                          <a:rPr lang="en-US" altLang="ko-KR" sz="12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는 </a:t>
                </a:r>
                <a:r>
                  <a:rPr lang="ko-KR" altLang="en-US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카테고리별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시장성의 </a:t>
                </a:r>
                <a:r>
                  <a:rPr lang="ko-KR" altLang="en-US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최소점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척도로 사용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α</m:t>
                    </m:r>
                    <m:d>
                      <m:dPr>
                        <m:ctrlPr>
                          <a:rPr lang="en-US" altLang="ko-KR" sz="12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𝑴𝒆𝒅𝒊𝒂𝒏</m:t>
                        </m:r>
                      </m:e>
                    </m:d>
                    <m:r>
                      <a: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</a:rPr>
                  <a:t>시장성의 </a:t>
                </a: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</a:rPr>
                  <a:t>중간점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</a:rPr>
                  <a:t>척도로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</a:rPr>
                  <a:t>사용</a:t>
                </a: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α</m:t>
                    </m:r>
                    <m:d>
                      <m:dPr>
                        <m:ctrlPr>
                          <a:rPr lang="en-US" altLang="ko-KR" sz="12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𝒔𝒕</m:t>
                        </m:r>
                        <m:r>
                          <a:rPr lang="en-US" altLang="ko-KR" sz="12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2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𝑸𝒖</m:t>
                        </m:r>
                        <m:r>
                          <a:rPr lang="en-US" altLang="ko-KR" sz="12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를 </a:t>
                </a:r>
                <a:r>
                  <a:rPr lang="ko-KR" altLang="en-US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최소점으로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사용하는 이유는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Min.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값의 수치 비교가 어렵기 때문</a:t>
                </a: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채널 운영을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하기 좋은 정도 비교를 위한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β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값 정의</a:t>
                </a: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>
                  <a:lnSpc>
                    <a:spcPts val="18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최소 시장성 </a:t>
                </a:r>
                <a14:m>
                  <m:oMath xmlns:m="http://schemas.openxmlformats.org/officeDocument/2006/math">
                    <m:r>
                      <a:rPr lang="en-US" altLang="ko-KR" sz="12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독과점률</a:t>
                </a: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US" altLang="ko-KR" sz="1200" b="1" i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sz="1200" b="1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d>
                        <m:dPr>
                          <m:ctrlPr>
                            <a:rPr lang="en-US" altLang="ko-KR" sz="1200" b="1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200" b="1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𝒔𝒕</m:t>
                          </m:r>
                          <m:r>
                            <a:rPr lang="en-US" altLang="ko-KR" sz="1200" b="1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200" b="1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𝑸𝒖</m:t>
                          </m:r>
                          <m:r>
                            <a:rPr lang="en-US" altLang="ko-KR" sz="1200" b="1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n-US" altLang="ko-KR" sz="1200" b="1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m:rPr>
                          <m:sty m:val="p"/>
                        </m:rPr>
                        <a:rPr lang="en-US" altLang="ko-KR" sz="1200" b="1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d>
                        <m:dPr>
                          <m:ctrlPr>
                            <a:rPr lang="en-US" altLang="ko-KR" sz="1200" b="1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𝑴𝒆𝒅𝒊𝒂𝒏</m:t>
                          </m:r>
                        </m:e>
                      </m:d>
                      <m:r>
                        <a:rPr lang="en-US" altLang="ko-KR" sz="12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200" b="1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d>
                        <m:dPr>
                          <m:ctrlPr>
                            <a:rPr lang="en-US" altLang="ko-KR" sz="1200" b="1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200" b="1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𝒔𝒕</m:t>
                          </m:r>
                          <m:r>
                            <a:rPr lang="en-US" altLang="ko-KR" sz="1200" b="1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200" b="1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𝑸𝒖</m:t>
                          </m:r>
                          <m:r>
                            <a:rPr lang="en-US" altLang="ko-KR" sz="1200" b="1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n-US" altLang="ko-KR" sz="12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독과점률은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α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값의 차이가 클수록 독과점 형태가 나타난다는 것을 뜻하며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즉 소수의 채널이 많은 구독자 수를 보유하고 있고 나머지는 채널들과 구독자 수 차이가 크다는 것을 말한다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827" y="1510100"/>
                <a:ext cx="5441581" cy="4016484"/>
              </a:xfrm>
              <a:prstGeom prst="rect">
                <a:avLst/>
              </a:prstGeom>
              <a:blipFill>
                <a:blip r:embed="rId2"/>
                <a:stretch>
                  <a:fillRect l="-336" t="-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921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17" y="1480457"/>
            <a:ext cx="5629304" cy="2509205"/>
          </a:xfrm>
          <a:prstGeom prst="rect">
            <a:avLst/>
          </a:prstGeom>
          <a:ln>
            <a:solidFill>
              <a:srgbClr val="66CCFF"/>
            </a:solidFill>
          </a:ln>
        </p:spPr>
      </p:pic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25532" y="2262723"/>
            <a:ext cx="5391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7" idx="1"/>
            <a:endCxn id="7" idx="1"/>
          </p:cNvCxnSpPr>
          <p:nvPr/>
        </p:nvCxnSpPr>
        <p:spPr>
          <a:xfrm>
            <a:off x="5921828" y="4286828"/>
            <a:ext cx="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43557" y="1021491"/>
            <a:ext cx="338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범주형 데이터 분석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카테고리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16" y="4079296"/>
            <a:ext cx="5629305" cy="2510844"/>
          </a:xfrm>
          <a:prstGeom prst="rect">
            <a:avLst/>
          </a:prstGeom>
          <a:ln>
            <a:solidFill>
              <a:srgbClr val="66CCFF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974" y="1480457"/>
            <a:ext cx="5701443" cy="5109683"/>
          </a:xfrm>
          <a:prstGeom prst="rect">
            <a:avLst/>
          </a:prstGeom>
          <a:ln>
            <a:solidFill>
              <a:srgbClr val="66CCFF"/>
            </a:solidFill>
          </a:ln>
        </p:spPr>
      </p:pic>
    </p:spTree>
    <p:extLst>
      <p:ext uri="{BB962C8B-B14F-4D97-AF65-F5344CB8AC3E}">
        <p14:creationId xmlns:p14="http://schemas.microsoft.com/office/powerpoint/2010/main" val="240836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25532" y="2262723"/>
            <a:ext cx="5391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7" idx="1"/>
            <a:endCxn id="7" idx="1"/>
          </p:cNvCxnSpPr>
          <p:nvPr/>
        </p:nvCxnSpPr>
        <p:spPr>
          <a:xfrm>
            <a:off x="5921828" y="4286828"/>
            <a:ext cx="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43557" y="1021491"/>
            <a:ext cx="338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범주형 데이터 분석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카테고리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83969" y="1443399"/>
                <a:ext cx="5441581" cy="4016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ko-KR" altLang="en-US" sz="14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그래프 </a:t>
                </a:r>
                <a:endParaRPr lang="en-US" altLang="ko-KR" sz="1400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α</m:t>
                    </m:r>
                    <m:d>
                      <m:dPr>
                        <m:ctrlPr>
                          <a:rPr lang="en-US" altLang="ko-KR" sz="12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𝒔𝒕</m:t>
                        </m:r>
                        <m:r>
                          <a:rPr lang="en-US" altLang="ko-KR" sz="12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2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𝑸𝒖</m:t>
                        </m:r>
                        <m:r>
                          <a:rPr lang="en-US" altLang="ko-KR" sz="12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값과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α</m:t>
                    </m:r>
                    <m:d>
                      <m:dPr>
                        <m:ctrlPr>
                          <a:rPr lang="en-US" altLang="ko-KR" sz="12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𝑴𝒆𝒅𝒊𝒂𝒏</m:t>
                        </m:r>
                      </m:e>
                    </m:d>
                    <m:r>
                      <a:rPr lang="ko-KR" altLang="en-US" sz="12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값</m:t>
                    </m:r>
                  </m:oMath>
                </a14:m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의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차이가 클수록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해당 카테고리 시장은 독과점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형태가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나타나 소수 채널이 많은 구독자 수를 보유하는 형태를 띈다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α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그래프와 채널 수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ko-KR" altLang="en-US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그래표를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보면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α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값들은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대체적으로 구독자 수보다는 채널 수의 의존도가 더 크다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따라서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α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값이 작은 카테고리들은 채널 수가 너무 많아 구독자가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분산됐다고 볼 수 있다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α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값의 차이가 작은 카테고리에서는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비슷한 영향력을 가진 다수의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채널들과 경쟁을 해야하고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α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값의 차이가 큰 카테고리에서는 영향력이 큰 소수의 채널들과 경쟁을 해야한다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>
                  <a:lnSpc>
                    <a:spcPts val="1800"/>
                  </a:lnSpc>
                </a:pPr>
                <a:endPara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:r>
                  <a:rPr lang="ko-KR" altLang="en-US" sz="14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전략</a:t>
                </a: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α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값의 차이가 작은 카테고리는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이미 시장이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포화상태이므로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구독자 수를 올리기 쉽지 않기 때문에 피하는 것이 좋다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경쟁은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불가피하므로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최소 시장성이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좋으며 상대적으로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경쟁 상대가 적어 채널 노출이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쉬운 정도를 나타내는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β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값이 높은 </a:t>
                </a:r>
                <a:r>
                  <a:rPr lang="ko-KR" altLang="en-US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먹방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&gt; ASMR &gt; </a:t>
                </a:r>
                <a:r>
                  <a:rPr lang="ko-KR" altLang="en-US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키즈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&gt;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교육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/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강의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&gt;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뉴스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/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정치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&gt;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연예인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&gt;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펫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&gt; …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카테고리의 채널을 운영하는 것이 좋다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69" y="1443399"/>
                <a:ext cx="5441581" cy="4016484"/>
              </a:xfrm>
              <a:prstGeom prst="rect">
                <a:avLst/>
              </a:prstGeom>
              <a:blipFill>
                <a:blip r:embed="rId2"/>
                <a:stretch>
                  <a:fillRect l="-336" t="-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65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3557" y="1021491"/>
            <a:ext cx="338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범주형 데이터 분석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링크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7419656" y="1504328"/>
                <a:ext cx="4576874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ko-KR" altLang="en-US" sz="14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통계량</a:t>
                </a:r>
                <a:endPara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α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의 큰 편차를 축소하기 위해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log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를 취하여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α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의 변화율로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값을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비교하기 위해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사용</a:t>
                </a: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α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값이 ∞가 나오는 것을 피하기 위해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+1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이동시켜준 후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log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사용</a:t>
                </a: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endParaRPr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2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2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200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1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ko-KR" sz="1200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200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1200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  <m:r>
                                <a:rPr lang="en-US" altLang="ko-KR" sz="1200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200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𝑸𝒖</m:t>
                              </m:r>
                              <m:r>
                                <a:rPr lang="en-US" altLang="ko-KR" sz="1200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.)+</m:t>
                              </m:r>
                              <m:r>
                                <a:rPr lang="en-US" altLang="ko-KR" sz="1200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func>
                      <m:r>
                        <a:rPr lang="en-US" altLang="ko-KR" sz="1200" b="1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𝐥𝐨𝐠</m:t>
                      </m:r>
                      <m:r>
                        <a:rPr lang="en-US" altLang="ko-KR" sz="1200" b="1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altLang="ko-KR" sz="12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2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𝒔𝒕</m:t>
                          </m:r>
                          <m:r>
                            <a:rPr lang="en-US" altLang="ko-KR" sz="12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2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𝑸𝒖</m:t>
                          </m:r>
                          <m:r>
                            <a:rPr lang="en-US" altLang="ko-KR" sz="12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num>
                        <m:den>
                          <m:r>
                            <a:rPr lang="en-US" altLang="ko-KR" sz="12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r>
                        <a:rPr lang="en-US" altLang="ko-KR" sz="1200" b="1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200" b="1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:endParaRPr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2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2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𝒍𝒐𝒈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200" b="1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1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ko-KR" sz="1200" b="1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200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𝑴𝒆𝒅𝒊𝒂𝒏</m:t>
                              </m:r>
                              <m:r>
                                <a:rPr lang="en-US" altLang="ko-KR" sz="1200" b="1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a:rPr lang="en-US" altLang="ko-KR" sz="1200" b="1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func>
                      <m:r>
                        <a:rPr lang="en-US" altLang="ko-KR" sz="12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altLang="ko-KR" sz="12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altLang="ko-KR" sz="12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𝑴𝒆𝒅𝒊𝒂𝒏</m:t>
                          </m:r>
                        </m:num>
                        <m:den>
                          <m:r>
                            <a:rPr lang="en-US" altLang="ko-KR" sz="12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r>
                        <a:rPr lang="en-US" altLang="ko-KR" sz="12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2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656" y="1504328"/>
                <a:ext cx="4576874" cy="2400657"/>
              </a:xfrm>
              <a:prstGeom prst="rect">
                <a:avLst/>
              </a:prstGeom>
              <a:blipFill>
                <a:blip r:embed="rId2"/>
                <a:stretch>
                  <a:fillRect l="-399" t="-7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939500"/>
              </p:ext>
            </p:extLst>
          </p:nvPr>
        </p:nvGraphicFramePr>
        <p:xfrm>
          <a:off x="401715" y="1501941"/>
          <a:ext cx="6824039" cy="513691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03355">
                  <a:extLst>
                    <a:ext uri="{9D8B030D-6E8A-4147-A177-3AD203B41FA5}">
                      <a16:colId xmlns:a16="http://schemas.microsoft.com/office/drawing/2014/main" val="487513230"/>
                    </a:ext>
                  </a:extLst>
                </a:gridCol>
                <a:gridCol w="288234">
                  <a:extLst>
                    <a:ext uri="{9D8B030D-6E8A-4147-A177-3AD203B41FA5}">
                      <a16:colId xmlns:a16="http://schemas.microsoft.com/office/drawing/2014/main" val="2815912028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1376575493"/>
                    </a:ext>
                  </a:extLst>
                </a:gridCol>
                <a:gridCol w="613387">
                  <a:extLst>
                    <a:ext uri="{9D8B030D-6E8A-4147-A177-3AD203B41FA5}">
                      <a16:colId xmlns:a16="http://schemas.microsoft.com/office/drawing/2014/main" val="2725342884"/>
                    </a:ext>
                  </a:extLst>
                </a:gridCol>
                <a:gridCol w="613387">
                  <a:extLst>
                    <a:ext uri="{9D8B030D-6E8A-4147-A177-3AD203B41FA5}">
                      <a16:colId xmlns:a16="http://schemas.microsoft.com/office/drawing/2014/main" val="1905339630"/>
                    </a:ext>
                  </a:extLst>
                </a:gridCol>
                <a:gridCol w="613387">
                  <a:extLst>
                    <a:ext uri="{9D8B030D-6E8A-4147-A177-3AD203B41FA5}">
                      <a16:colId xmlns:a16="http://schemas.microsoft.com/office/drawing/2014/main" val="2327460367"/>
                    </a:ext>
                  </a:extLst>
                </a:gridCol>
                <a:gridCol w="613387">
                  <a:extLst>
                    <a:ext uri="{9D8B030D-6E8A-4147-A177-3AD203B41FA5}">
                      <a16:colId xmlns:a16="http://schemas.microsoft.com/office/drawing/2014/main" val="856764325"/>
                    </a:ext>
                  </a:extLst>
                </a:gridCol>
                <a:gridCol w="613387">
                  <a:extLst>
                    <a:ext uri="{9D8B030D-6E8A-4147-A177-3AD203B41FA5}">
                      <a16:colId xmlns:a16="http://schemas.microsoft.com/office/drawing/2014/main" val="2377978408"/>
                    </a:ext>
                  </a:extLst>
                </a:gridCol>
                <a:gridCol w="613387">
                  <a:extLst>
                    <a:ext uri="{9D8B030D-6E8A-4147-A177-3AD203B41FA5}">
                      <a16:colId xmlns:a16="http://schemas.microsoft.com/office/drawing/2014/main" val="2124380853"/>
                    </a:ext>
                  </a:extLst>
                </a:gridCol>
                <a:gridCol w="613387">
                  <a:extLst>
                    <a:ext uri="{9D8B030D-6E8A-4147-A177-3AD203B41FA5}">
                      <a16:colId xmlns:a16="http://schemas.microsoft.com/office/drawing/2014/main" val="3818563887"/>
                    </a:ext>
                  </a:extLst>
                </a:gridCol>
                <a:gridCol w="626165">
                  <a:extLst>
                    <a:ext uri="{9D8B030D-6E8A-4147-A177-3AD203B41FA5}">
                      <a16:colId xmlns:a16="http://schemas.microsoft.com/office/drawing/2014/main" val="3746074457"/>
                    </a:ext>
                  </a:extLst>
                </a:gridCol>
                <a:gridCol w="735497">
                  <a:extLst>
                    <a:ext uri="{9D8B030D-6E8A-4147-A177-3AD203B41FA5}">
                      <a16:colId xmlns:a16="http://schemas.microsoft.com/office/drawing/2014/main" val="3297726804"/>
                    </a:ext>
                  </a:extLst>
                </a:gridCol>
              </a:tblGrid>
              <a:tr h="377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Link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N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Min.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r>
                        <a:rPr lang="en-US" altLang="ko-KR" sz="800" baseline="30000" dirty="0" smtClean="0"/>
                        <a:t>st</a:t>
                      </a:r>
                      <a:r>
                        <a:rPr lang="en-US" altLang="ko-KR" sz="800" baseline="0" dirty="0" smtClean="0"/>
                        <a:t> Qu.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Median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Mean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r>
                        <a:rPr lang="en-US" altLang="ko-KR" sz="800" baseline="30000" dirty="0" smtClean="0"/>
                        <a:t>rd</a:t>
                      </a:r>
                      <a:r>
                        <a:rPr lang="en-US" altLang="ko-KR" sz="800" dirty="0" smtClean="0"/>
                        <a:t> Qu.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Max.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800" dirty="0" smtClean="0"/>
                        <a:t>α</a:t>
                      </a:r>
                      <a:r>
                        <a:rPr lang="en-US" altLang="ko-KR" sz="800" dirty="0" smtClean="0"/>
                        <a:t>(1</a:t>
                      </a:r>
                      <a:r>
                        <a:rPr lang="en-US" altLang="ko-KR" sz="800" baseline="30000" dirty="0" smtClean="0"/>
                        <a:t>st</a:t>
                      </a:r>
                      <a:r>
                        <a:rPr lang="en-US" altLang="ko-KR" sz="800" dirty="0" smtClean="0"/>
                        <a:t> Qu.)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800" dirty="0" smtClean="0"/>
                        <a:t>α</a:t>
                      </a:r>
                      <a:r>
                        <a:rPr lang="en-US" altLang="ko-KR" sz="800" dirty="0" smtClean="0"/>
                        <a:t>(Median)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Log(</a:t>
                      </a:r>
                      <a:r>
                        <a:rPr lang="el-GR" altLang="ko-KR" sz="800" dirty="0" smtClean="0"/>
                        <a:t>α</a:t>
                      </a:r>
                      <a:r>
                        <a:rPr lang="en-US" altLang="ko-KR" sz="800" dirty="0" smtClean="0"/>
                        <a:t>(1</a:t>
                      </a:r>
                      <a:r>
                        <a:rPr lang="en-US" altLang="ko-KR" sz="800" baseline="30000" dirty="0" smtClean="0"/>
                        <a:t>st</a:t>
                      </a:r>
                      <a:r>
                        <a:rPr lang="en-US" altLang="ko-KR" sz="800" dirty="0" smtClean="0"/>
                        <a:t> Qu.)+1)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Log(</a:t>
                      </a:r>
                      <a:r>
                        <a:rPr lang="el-GR" altLang="ko-KR" sz="800" dirty="0" smtClean="0"/>
                        <a:t>α</a:t>
                      </a:r>
                      <a:r>
                        <a:rPr lang="en-US" altLang="ko-KR" sz="800" dirty="0" smtClean="0"/>
                        <a:t>(Median)+1)</a:t>
                      </a:r>
                      <a:endParaRPr lang="ko-KR" altLang="en-US" sz="8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430288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18324.5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143142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91347.25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18486135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15334129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118058.2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104250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4361708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91574341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167435.8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170848.5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4062277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2438032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17370.5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66313.5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200079.2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187721.8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10939315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00277504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61264.5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191918.3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226914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2519326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174.05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4186337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15317.5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65446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204502.3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205215.5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2764164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376.13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81173666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81173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472249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311725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9159936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375.63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1424.09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8603874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11432.5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63453.5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262034.8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334519.5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1561049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439.71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2440.52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61123089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97090.5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170221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421470.9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361947.5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1861999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13870.07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24317.29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2789358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92207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100289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364129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550578.8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410058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1786211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20057.8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72825.8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95101178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933458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933458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933458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933458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933458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933458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933458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933458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37121784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15235.5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16896.5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7617.75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40935139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89444655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62898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111581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111581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160264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208947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55790.5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7057492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85708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30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3557" y="1021491"/>
            <a:ext cx="338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범주형 데이터 분석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링크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4648" y="1499306"/>
            <a:ext cx="523285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고찰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링크는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유튜버가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직접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웹페이지를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연결하는 활동을 통해 발생하기 때문에 링크 변수를 역으로 해석할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링크를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유튜버가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타플랫폼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홍보 목적을 위한 용도로 사용할 수도 있지만 역으로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유튜버의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타플랫폼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사용 현황을 나타내는 것이기도 하다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즉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링크 수는 단순히 숫자가 아닌 채널의 홍보 지수를 나타낸다고 볼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altLang="ko-KR" sz="12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ts val="1800"/>
              </a:lnSpc>
            </a:pPr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ts val="1800"/>
              </a:lnSpc>
            </a:pP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그래프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전체적으로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링크 수가 증가함에 따라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α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변화율이 증가하고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ts val="1800"/>
              </a:lnSpc>
            </a:pP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800"/>
              </a:lnSpc>
            </a:pP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전략</a:t>
            </a:r>
            <a:endParaRPr lang="en-US" altLang="ko-KR" sz="1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타플랫폼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서비스를 많이 이용하여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노출 범위를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늘력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채널이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홍보될 수 있도록 하는 것이 좋다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14" y="1501941"/>
            <a:ext cx="5976453" cy="2487721"/>
          </a:xfrm>
          <a:prstGeom prst="rect">
            <a:avLst/>
          </a:prstGeom>
          <a:ln>
            <a:solidFill>
              <a:srgbClr val="66CCFF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16" y="4079296"/>
            <a:ext cx="5986051" cy="2510844"/>
          </a:xfrm>
          <a:prstGeom prst="rect">
            <a:avLst/>
          </a:prstGeom>
          <a:ln>
            <a:solidFill>
              <a:srgbClr val="66CCFF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16" y="4079297"/>
            <a:ext cx="5986051" cy="2600478"/>
          </a:xfrm>
          <a:prstGeom prst="rect">
            <a:avLst/>
          </a:prstGeom>
          <a:ln>
            <a:solidFill>
              <a:srgbClr val="66CCFF"/>
            </a:solidFill>
          </a:ln>
        </p:spPr>
      </p:pic>
    </p:spTree>
    <p:extLst>
      <p:ext uri="{BB962C8B-B14F-4D97-AF65-F5344CB8AC3E}">
        <p14:creationId xmlns:p14="http://schemas.microsoft.com/office/powerpoint/2010/main" val="8113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20020" y="89171"/>
            <a:ext cx="2984740" cy="603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Ⅱ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배경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선행연구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82386" y="1147175"/>
            <a:ext cx="1150481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기존 연구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ts val="1800"/>
              </a:lnSpc>
            </a:pPr>
            <a:r>
              <a:rPr lang="en-US" altLang="ko-KR" sz="1200" dirty="0" smtClean="0"/>
              <a:t>1) </a:t>
            </a:r>
            <a:r>
              <a:rPr lang="ko-KR" altLang="en-US" sz="1200" dirty="0" err="1" smtClean="0"/>
              <a:t>박병언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임규건</a:t>
            </a:r>
            <a:r>
              <a:rPr lang="en-US" altLang="ko-KR" sz="1200" dirty="0" smtClean="0"/>
              <a:t>(2015)</a:t>
            </a:r>
            <a:endParaRPr lang="en-US" altLang="ko-KR" sz="1200" dirty="0"/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구글의 </a:t>
            </a:r>
            <a:r>
              <a:rPr lang="ko-KR" altLang="en-US" sz="1200" dirty="0" err="1" smtClean="0"/>
              <a:t>카테고리별</a:t>
            </a:r>
            <a:r>
              <a:rPr lang="ko-KR" altLang="en-US" sz="1200" dirty="0" smtClean="0"/>
              <a:t> 최다 검색 주제어를 키워드로 세부 </a:t>
            </a:r>
            <a:r>
              <a:rPr lang="ko-KR" altLang="en-US" sz="1200" dirty="0" err="1" smtClean="0"/>
              <a:t>카테고리별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100</a:t>
            </a:r>
            <a:r>
              <a:rPr lang="ko-KR" altLang="en-US" sz="1200" dirty="0" smtClean="0"/>
              <a:t>개의 유튜브 동영상들로 구성된 </a:t>
            </a:r>
            <a:r>
              <a:rPr lang="ko-KR" altLang="en-US" sz="1200" dirty="0" err="1" smtClean="0"/>
              <a:t>데이터셋을</a:t>
            </a:r>
            <a:r>
              <a:rPr lang="ko-KR" altLang="en-US" sz="1200" dirty="0" smtClean="0"/>
              <a:t> 기반으로 유튜브의 조회 수를 유튜브 콘텐츠의 실질적인 확산을 나타내는 지표로 사용하여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영향요인분석을 위해 기존에 연구된 일반요인들과 이용자 참여 등을 통해 형성되는 콘텐츠의 </a:t>
            </a:r>
            <a:r>
              <a:rPr lang="ko-KR" altLang="en-US" sz="1200" dirty="0" err="1" smtClean="0"/>
              <a:t>댓글기반</a:t>
            </a:r>
            <a:r>
              <a:rPr lang="ko-KR" altLang="en-US" sz="1200" dirty="0" smtClean="0"/>
              <a:t> 네트워크를 이용하여 콘텐츠들 간의 구조적인 측면이 콘텐츠 확산에 어떠한 영향을 주는지 분석하고 규명하였다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요인들은 등록자의 구독자 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경과시간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매개 </a:t>
            </a:r>
            <a:r>
              <a:rPr lang="ko-KR" altLang="en-US" sz="1200" dirty="0" err="1" smtClean="0"/>
              <a:t>중심성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댓글 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근접 </a:t>
            </a:r>
            <a:r>
              <a:rPr lang="ko-KR" altLang="en-US" sz="1200" dirty="0" err="1" smtClean="0"/>
              <a:t>중심성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클러스터링</a:t>
            </a:r>
            <a:r>
              <a:rPr lang="ko-KR" altLang="en-US" sz="1200" dirty="0" smtClean="0"/>
              <a:t> 계수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평균 평점 순으로 조회 수에 긍정적인 영향을 주었다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>
              <a:lnSpc>
                <a:spcPts val="1800"/>
              </a:lnSpc>
            </a:pPr>
            <a:r>
              <a:rPr lang="en-US" altLang="ko-KR" sz="1200" dirty="0" smtClean="0"/>
              <a:t>2) </a:t>
            </a:r>
            <a:r>
              <a:rPr lang="ko-KR" altLang="en-US" sz="1200" dirty="0" err="1" smtClean="0"/>
              <a:t>한석희</a:t>
            </a:r>
            <a:r>
              <a:rPr lang="en-US" altLang="ko-KR" sz="1200" dirty="0" smtClean="0"/>
              <a:t>(2018)</a:t>
            </a:r>
            <a:endParaRPr lang="en-US" altLang="ko-KR" sz="1200" dirty="0"/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유튜브 </a:t>
            </a:r>
            <a:r>
              <a:rPr lang="ko-KR" altLang="en-US" sz="1200" dirty="0" err="1" smtClean="0"/>
              <a:t>랭킹정보를</a:t>
            </a:r>
            <a:r>
              <a:rPr lang="ko-KR" altLang="en-US" sz="1200" dirty="0" smtClean="0"/>
              <a:t> 제공하는 사이트인 </a:t>
            </a:r>
            <a:r>
              <a:rPr lang="en-US" altLang="ko-KR" sz="1200" dirty="0" err="1" smtClean="0"/>
              <a:t>VidStatX</a:t>
            </a:r>
            <a:r>
              <a:rPr lang="ko-KR" altLang="en-US" sz="1200" dirty="0" smtClean="0"/>
              <a:t>를 통하여 수집한 항목별 </a:t>
            </a:r>
            <a:r>
              <a:rPr lang="en-US" altLang="ko-KR" sz="1200" dirty="0" smtClean="0"/>
              <a:t>Top 100</a:t>
            </a:r>
            <a:r>
              <a:rPr lang="ko-KR" altLang="en-US" sz="1200" dirty="0" smtClean="0"/>
              <a:t>의 </a:t>
            </a:r>
            <a:r>
              <a:rPr lang="ko-KR" altLang="en-US" sz="1200" dirty="0" err="1" smtClean="0"/>
              <a:t>데이터셋을</a:t>
            </a:r>
            <a:r>
              <a:rPr lang="ko-KR" altLang="en-US" sz="1200" dirty="0" smtClean="0"/>
              <a:t> 기반으로 구독자 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비디오 개수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조회수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카테고리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제작자 분류로 세분화하고 구독자 수와 같은 </a:t>
            </a:r>
            <a:r>
              <a:rPr lang="ko-KR" altLang="en-US" sz="1200" dirty="0" err="1" smtClean="0"/>
              <a:t>수치형은</a:t>
            </a:r>
            <a:r>
              <a:rPr lang="ko-KR" altLang="en-US" sz="1200" dirty="0" smtClean="0"/>
              <a:t> 구간을 분할하여 범주 형태로 만들어 </a:t>
            </a:r>
            <a:r>
              <a:rPr lang="ko-KR" altLang="en-US" sz="1200" dirty="0" err="1" smtClean="0"/>
              <a:t>기술통계를</a:t>
            </a:r>
            <a:r>
              <a:rPr lang="ko-KR" altLang="en-US" sz="1200" dirty="0" smtClean="0"/>
              <a:t> 진행하였다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이를 통해 각 </a:t>
            </a:r>
            <a:r>
              <a:rPr lang="ko-KR" altLang="en-US" sz="1200" dirty="0" err="1" smtClean="0"/>
              <a:t>분류별</a:t>
            </a:r>
            <a:r>
              <a:rPr lang="ko-KR" altLang="en-US" sz="1200" dirty="0" smtClean="0"/>
              <a:t> 상위 범주와 </a:t>
            </a:r>
            <a:r>
              <a:rPr lang="ko-KR" altLang="en-US" sz="1200" dirty="0" err="1" smtClean="0"/>
              <a:t>상관여부</a:t>
            </a:r>
            <a:r>
              <a:rPr lang="ko-KR" altLang="en-US" sz="1200" dirty="0" smtClean="0"/>
              <a:t> 결과를 보여준다</a:t>
            </a:r>
            <a:r>
              <a:rPr lang="en-US" altLang="ko-KR" sz="1200" dirty="0" smtClean="0"/>
              <a:t>.</a:t>
            </a:r>
          </a:p>
          <a:p>
            <a:pPr>
              <a:lnSpc>
                <a:spcPts val="1800"/>
              </a:lnSpc>
            </a:pPr>
            <a:r>
              <a:rPr lang="en-US" altLang="ko-KR" sz="1200" dirty="0" smtClean="0"/>
              <a:t>3) William </a:t>
            </a:r>
            <a:r>
              <a:rPr lang="en-US" altLang="ko-KR" sz="1200" dirty="0" err="1" smtClean="0"/>
              <a:t>Hoiles</a:t>
            </a:r>
            <a:r>
              <a:rPr lang="en-US" altLang="ko-KR" sz="1200" dirty="0" smtClean="0"/>
              <a:t>(2017)</a:t>
            </a:r>
            <a:endParaRPr lang="en-US" altLang="ko-KR" sz="1200" dirty="0"/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세계적으로 가장 큰 </a:t>
            </a:r>
            <a:r>
              <a:rPr lang="en-US" altLang="ko-KR" sz="1200" dirty="0" smtClean="0"/>
              <a:t>MCN </a:t>
            </a:r>
            <a:r>
              <a:rPr lang="ko-KR" altLang="en-US" sz="1200" dirty="0" smtClean="0"/>
              <a:t>중 하나인 </a:t>
            </a:r>
            <a:r>
              <a:rPr lang="en-US" altLang="ko-KR" sz="1200" dirty="0" smtClean="0"/>
              <a:t>BBTV</a:t>
            </a:r>
            <a:r>
              <a:rPr lang="ko-KR" altLang="en-US" sz="1200" dirty="0" smtClean="0"/>
              <a:t>에서 제공된 </a:t>
            </a:r>
            <a:r>
              <a:rPr lang="en-US" altLang="ko-KR" sz="1200" dirty="0" smtClean="0"/>
              <a:t>6</a:t>
            </a:r>
            <a:r>
              <a:rPr lang="ko-KR" altLang="en-US" sz="1200" dirty="0" smtClean="0"/>
              <a:t>백만 개 이상의 비디오로 구성된 </a:t>
            </a:r>
            <a:r>
              <a:rPr lang="ko-KR" altLang="en-US" sz="1200" dirty="0" err="1" smtClean="0"/>
              <a:t>데이터셋을</a:t>
            </a:r>
            <a:r>
              <a:rPr lang="ko-KR" altLang="en-US" sz="1200" dirty="0" smtClean="0"/>
              <a:t> 기반으로 비디오의 </a:t>
            </a:r>
            <a:r>
              <a:rPr lang="ko-KR" altLang="en-US" sz="1200" dirty="0" err="1" smtClean="0"/>
              <a:t>메타레벨</a:t>
            </a:r>
            <a:r>
              <a:rPr lang="ko-KR" altLang="en-US" sz="1200" dirty="0" smtClean="0"/>
              <a:t> 특성 중 첫날 조회 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비디오 </a:t>
            </a:r>
            <a:r>
              <a:rPr lang="ko-KR" altLang="en-US" sz="1200" dirty="0" err="1" smtClean="0"/>
              <a:t>썸네일의</a:t>
            </a:r>
            <a:r>
              <a:rPr lang="ko-KR" altLang="en-US" sz="1200" dirty="0" smtClean="0"/>
              <a:t> 대비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구글 히트 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키워드 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비디오 카테고리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제목 길이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제목의 대문자 수를 주요 메타레벨특성으로 보고 주요 </a:t>
            </a:r>
            <a:r>
              <a:rPr lang="ko-KR" altLang="en-US" sz="1200" dirty="0" err="1" smtClean="0"/>
              <a:t>메타레벨</a:t>
            </a:r>
            <a:r>
              <a:rPr lang="ko-KR" altLang="en-US" sz="1200" dirty="0" smtClean="0"/>
              <a:t> 특성 최적화가 비디오의 </a:t>
            </a:r>
            <a:r>
              <a:rPr lang="ko-KR" altLang="en-US" sz="1200" dirty="0" err="1" smtClean="0"/>
              <a:t>인기도와</a:t>
            </a:r>
            <a:r>
              <a:rPr lang="ko-KR" altLang="en-US" sz="1200" dirty="0" smtClean="0"/>
              <a:t> 채널의 </a:t>
            </a:r>
            <a:r>
              <a:rPr lang="ko-KR" altLang="en-US" sz="1200" dirty="0" err="1" smtClean="0"/>
              <a:t>인기도에</a:t>
            </a:r>
            <a:r>
              <a:rPr lang="ko-KR" altLang="en-US" sz="1200" dirty="0" smtClean="0"/>
              <a:t> 영향을 미친다는 것을 알아냈다</a:t>
            </a:r>
            <a:r>
              <a:rPr lang="en-US" altLang="ko-KR" sz="1200" dirty="0" smtClean="0"/>
              <a:t>.</a:t>
            </a:r>
          </a:p>
          <a:p>
            <a:pPr>
              <a:lnSpc>
                <a:spcPts val="1800"/>
              </a:lnSpc>
            </a:pPr>
            <a:endParaRPr lang="en-US" altLang="ko-KR" sz="1200" dirty="0" smtClean="0"/>
          </a:p>
          <a:p>
            <a:pPr>
              <a:lnSpc>
                <a:spcPts val="1800"/>
              </a:lnSpc>
            </a:pPr>
            <a:endParaRPr lang="en-US" altLang="ko-KR" sz="1200" dirty="0"/>
          </a:p>
          <a:p>
            <a:pPr>
              <a:lnSpc>
                <a:spcPts val="1800"/>
              </a:lnSpc>
            </a:pP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차이점</a:t>
            </a:r>
            <a:endParaRPr lang="en-US" altLang="ko-KR" sz="1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ts val="1800"/>
              </a:lnSpc>
            </a:pPr>
            <a:r>
              <a:rPr lang="ko-KR" altLang="en-US" sz="1200" dirty="0" smtClean="0"/>
              <a:t>기존 연구의 경우 주로 동영상에 대한 연구들이 대다수이다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채널 레벨의 요소들이 포함되어 있지만 대부분 동영상에 미치는 영향을 파악하기 위한 변수로서 사용되고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본 연구는 동영상이 아닌 순수 채널 레벨의 특성을 이용한 연구를 진행한다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채널의 영향력을 측정하는 지표로서 채널의 구독자 수를 사용하고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채널 레벨 특성이 구독자 수 증가에 어떻게 영향을 미치는지 파악한다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연구결과를 통해 관리해야 할 채널 레벨 특성을 제시하고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특성 데이터로부터 발견한 통찰을 통해 채널 레벨 특성 관리 외적으로 동반해야 할 파생된 활동들을 제시한다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209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13" y="1501940"/>
            <a:ext cx="5966543" cy="5004257"/>
          </a:xfrm>
          <a:prstGeom prst="rect">
            <a:avLst/>
          </a:prstGeom>
          <a:ln>
            <a:solidFill>
              <a:srgbClr val="66CCFF"/>
            </a:solidFill>
          </a:ln>
        </p:spPr>
      </p:pic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3557" y="1021491"/>
            <a:ext cx="374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논리형 데이터 분석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메인 비디오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6584766" y="2351906"/>
                <a:ext cx="5391885" cy="4478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ko-KR" altLang="en-US" sz="14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통계량</a:t>
                </a:r>
                <a:endPara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ko-KR" sz="12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ctrlPr>
                            <a:rPr lang="en-US" altLang="ko-KR" sz="1200" b="1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𝑭𝑨𝑳𝑺𝑬</m:t>
                          </m:r>
                        </m:e>
                      </m:d>
                      <m:r>
                        <a:rPr lang="ko-KR" altLang="en-US" sz="12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≒</m:t>
                      </m:r>
                      <m:r>
                        <a:rPr lang="en-US" altLang="ko-KR" sz="12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𝟑𝟏</m:t>
                      </m:r>
                    </m:oMath>
                  </m:oMathPara>
                </a14:m>
                <a:endParaRPr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ko-KR" sz="12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ctrlPr>
                            <a:rPr lang="en-US" altLang="ko-KR" sz="1200" b="1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𝑻𝑹𝑼𝑬</m:t>
                          </m:r>
                        </m:e>
                      </m:d>
                      <m:r>
                        <a:rPr lang="en-US" altLang="ko-KR" sz="12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b="1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≒</m:t>
                      </m:r>
                      <m:r>
                        <a:rPr lang="en-US" altLang="ko-KR" sz="12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𝟑𝟎</m:t>
                      </m:r>
                    </m:oMath>
                  </m:oMathPara>
                </a14:m>
                <a:endParaRPr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𝒔𝒕</m:t>
                      </m:r>
                      <m:r>
                        <a:rPr lang="en-US" altLang="ko-KR" sz="12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𝑸𝒖</m:t>
                      </m:r>
                      <m:r>
                        <a:rPr lang="en-US" altLang="ko-KR" sz="12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ko-KR" sz="12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𝑻𝑹𝑼𝑬</m:t>
                          </m:r>
                        </m:e>
                      </m:d>
                      <m:r>
                        <a:rPr lang="en-US" altLang="ko-KR" sz="12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≒</m:t>
                      </m:r>
                      <m:r>
                        <a:rPr lang="en-US" altLang="ko-KR" sz="12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𝟏𝟒</m:t>
                      </m:r>
                      <m:r>
                        <a:rPr lang="en-US" altLang="ko-KR" sz="12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2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𝒔𝒕</m:t>
                      </m:r>
                      <m:r>
                        <a:rPr lang="en-US" altLang="ko-KR" sz="12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𝑸𝒖</m:t>
                      </m:r>
                      <m:r>
                        <a:rPr lang="en-US" altLang="ko-KR" sz="12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altLang="ko-KR" sz="12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𝑭𝑨𝑳𝑺𝑬</m:t>
                          </m:r>
                        </m:e>
                      </m:d>
                    </m:oMath>
                  </m:oMathPara>
                </a14:m>
                <a:endParaRPr lang="en-US" altLang="ko-KR" sz="1200" b="1" dirty="0"/>
              </a:p>
              <a:p>
                <a:pPr>
                  <a:lnSpc>
                    <a:spcPts val="1800"/>
                  </a:lnSpc>
                </a:pPr>
                <a:endParaRPr lang="en-US" altLang="ko-KR" sz="120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ts val="1800"/>
                  </a:lnSpc>
                </a:pPr>
                <a:r>
                  <a:rPr lang="ko-KR" altLang="en-US" sz="14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해석</a:t>
                </a: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메인비디오를 사용하는 채널의 수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(N)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가 약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4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배 많음에도 불구하고 </a:t>
                </a:r>
                <a:r>
                  <a:rPr lang="el-GR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α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값이 사용하지 않는 채널의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α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값과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비슷하다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메인비디오를 사용하는 채널 그룹의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</a:t>
                </a:r>
                <a:r>
                  <a:rPr lang="en-US" altLang="ko-KR" sz="1200" baseline="30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st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Qu.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가 메인비디오를 사용하지 않는 채널 그룹의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median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값과 큰 차이가 나지 않는다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각 그룹의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1st Qu.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가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14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배 차이가 난다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메인비디오를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사용하는 채널 그룹이 구독자 수가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압도적으로 많다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>
                  <a:lnSpc>
                    <a:spcPts val="1800"/>
                  </a:lnSpc>
                </a:pPr>
                <a:endParaRPr lang="en-US" altLang="ko-KR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:r>
                  <a:rPr lang="ko-KR" altLang="en-US" sz="14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전략</a:t>
                </a:r>
                <a:endParaRPr lang="en-US" altLang="ko-KR" sz="1400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현재 메인비디오는 채널 소개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인기 영상 노출의 용도로 쓰이고 있으며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ko-KR" altLang="en-US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메인비디오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시청이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차적으로 채널 내 또 다른 영상 시청을 유도하여 구독자 수를 증가시키는 효과가 나타났다고 볼 수 있다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메인비디오를 사용하는 것은 필수적이며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채널 내에서의 시청자들의 활동을 늘리기 위해 메인비디오의 콘텐츠에 </a:t>
                </a:r>
                <a:r>
                  <a:rPr lang="ko-KR" altLang="en-US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신경쓰는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것이 중요하다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766" y="2351906"/>
                <a:ext cx="5391885" cy="4478149"/>
              </a:xfrm>
              <a:prstGeom prst="rect">
                <a:avLst/>
              </a:prstGeom>
              <a:blipFill>
                <a:blip r:embed="rId4"/>
                <a:stretch>
                  <a:fillRect l="-339" t="-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042010"/>
              </p:ext>
            </p:extLst>
          </p:nvPr>
        </p:nvGraphicFramePr>
        <p:xfrm>
          <a:off x="6584768" y="1312165"/>
          <a:ext cx="5387213" cy="90288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56311">
                  <a:extLst>
                    <a:ext uri="{9D8B030D-6E8A-4147-A177-3AD203B41FA5}">
                      <a16:colId xmlns:a16="http://schemas.microsoft.com/office/drawing/2014/main" val="487513230"/>
                    </a:ext>
                  </a:extLst>
                </a:gridCol>
                <a:gridCol w="422695">
                  <a:extLst>
                    <a:ext uri="{9D8B030D-6E8A-4147-A177-3AD203B41FA5}">
                      <a16:colId xmlns:a16="http://schemas.microsoft.com/office/drawing/2014/main" val="2815912028"/>
                    </a:ext>
                  </a:extLst>
                </a:gridCol>
                <a:gridCol w="378740">
                  <a:extLst>
                    <a:ext uri="{9D8B030D-6E8A-4147-A177-3AD203B41FA5}">
                      <a16:colId xmlns:a16="http://schemas.microsoft.com/office/drawing/2014/main" val="1376575493"/>
                    </a:ext>
                  </a:extLst>
                </a:gridCol>
                <a:gridCol w="552912">
                  <a:extLst>
                    <a:ext uri="{9D8B030D-6E8A-4147-A177-3AD203B41FA5}">
                      <a16:colId xmlns:a16="http://schemas.microsoft.com/office/drawing/2014/main" val="2725342884"/>
                    </a:ext>
                  </a:extLst>
                </a:gridCol>
                <a:gridCol w="569344">
                  <a:extLst>
                    <a:ext uri="{9D8B030D-6E8A-4147-A177-3AD203B41FA5}">
                      <a16:colId xmlns:a16="http://schemas.microsoft.com/office/drawing/2014/main" val="1905339630"/>
                    </a:ext>
                  </a:extLst>
                </a:gridCol>
                <a:gridCol w="612475">
                  <a:extLst>
                    <a:ext uri="{9D8B030D-6E8A-4147-A177-3AD203B41FA5}">
                      <a16:colId xmlns:a16="http://schemas.microsoft.com/office/drawing/2014/main" val="2327460367"/>
                    </a:ext>
                  </a:extLst>
                </a:gridCol>
                <a:gridCol w="655608">
                  <a:extLst>
                    <a:ext uri="{9D8B030D-6E8A-4147-A177-3AD203B41FA5}">
                      <a16:colId xmlns:a16="http://schemas.microsoft.com/office/drawing/2014/main" val="856764325"/>
                    </a:ext>
                  </a:extLst>
                </a:gridCol>
                <a:gridCol w="750498">
                  <a:extLst>
                    <a:ext uri="{9D8B030D-6E8A-4147-A177-3AD203B41FA5}">
                      <a16:colId xmlns:a16="http://schemas.microsoft.com/office/drawing/2014/main" val="2377978408"/>
                    </a:ext>
                  </a:extLst>
                </a:gridCol>
                <a:gridCol w="688630">
                  <a:extLst>
                    <a:ext uri="{9D8B030D-6E8A-4147-A177-3AD203B41FA5}">
                      <a16:colId xmlns:a16="http://schemas.microsoft.com/office/drawing/2014/main" val="69078733"/>
                    </a:ext>
                  </a:extLst>
                </a:gridCol>
              </a:tblGrid>
              <a:tr h="3396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Main_video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N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Min.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r>
                        <a:rPr lang="en-US" altLang="ko-KR" sz="800" baseline="30000" dirty="0" smtClean="0"/>
                        <a:t>st</a:t>
                      </a:r>
                      <a:r>
                        <a:rPr lang="en-US" altLang="ko-KR" sz="800" baseline="0" dirty="0" smtClean="0"/>
                        <a:t> Qu.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Median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Mean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3</a:t>
                      </a:r>
                      <a:r>
                        <a:rPr lang="en-US" altLang="ko-KR" sz="800" baseline="30000" dirty="0" smtClean="0"/>
                        <a:t>rd</a:t>
                      </a:r>
                      <a:r>
                        <a:rPr lang="en-US" altLang="ko-KR" sz="800" dirty="0" smtClean="0"/>
                        <a:t> Qu.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Max.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l-GR" altLang="ko-KR" sz="800" dirty="0" smtClean="0"/>
                        <a:t>α</a:t>
                      </a:r>
                      <a:r>
                        <a:rPr lang="en-US" altLang="ko-KR" sz="800" dirty="0" smtClean="0"/>
                        <a:t>(Median)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430288"/>
                  </a:ext>
                </a:extLst>
              </a:tr>
              <a:tr h="281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516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1025.25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15997.5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110443.6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60723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18486135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31.00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5334129"/>
                  </a:ext>
                </a:extLst>
              </a:tr>
              <a:tr h="281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2004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14281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60359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192209.1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186893.5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10939315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30.12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574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87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3557" y="1021491"/>
            <a:ext cx="338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범주형 데이터 분석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홈 섹션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7419656" y="1504328"/>
                <a:ext cx="4576874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ko-KR" altLang="en-US" sz="14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통계량</a:t>
                </a:r>
                <a:endPara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α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의 큰 편차를 축소하기 위해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log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를 취하여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α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의 변화율로 값을 비교하기 위해 사용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α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값이 ∞가 나오는 것을 피하기 위해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+1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이동시켜준 후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log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사용</a:t>
                </a: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endParaRPr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2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2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200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1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ko-KR" sz="1200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200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1200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  <m:r>
                                <a:rPr lang="en-US" altLang="ko-KR" sz="1200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200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𝑸𝒖</m:t>
                              </m:r>
                              <m:r>
                                <a:rPr lang="en-US" altLang="ko-KR" sz="1200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.)+</m:t>
                              </m:r>
                              <m:r>
                                <a:rPr lang="en-US" altLang="ko-KR" sz="1200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func>
                      <m:r>
                        <a:rPr lang="en-US" altLang="ko-KR" sz="1200" b="1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𝐥𝐨𝐠</m:t>
                      </m:r>
                      <m:r>
                        <a:rPr lang="en-US" altLang="ko-KR" sz="1200" b="1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altLang="ko-KR" sz="12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2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𝒔𝒕</m:t>
                          </m:r>
                          <m:r>
                            <a:rPr lang="en-US" altLang="ko-KR" sz="12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2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𝑸𝒖</m:t>
                          </m:r>
                          <m:r>
                            <a:rPr lang="en-US" altLang="ko-KR" sz="12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num>
                        <m:den>
                          <m:r>
                            <a:rPr lang="en-US" altLang="ko-KR" sz="12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r>
                        <a:rPr lang="en-US" altLang="ko-KR" sz="1200" b="1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200" b="1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:endParaRPr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2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2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𝒍𝒐𝒈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200" b="1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1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ko-KR" sz="1200" b="1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200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𝑴𝒆𝒅𝒊𝒂𝒏</m:t>
                              </m:r>
                              <m:r>
                                <a:rPr lang="en-US" altLang="ko-KR" sz="1200" b="1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a:rPr lang="en-US" altLang="ko-KR" sz="1200" b="1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func>
                      <m:r>
                        <a:rPr lang="en-US" altLang="ko-KR" sz="12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altLang="ko-KR" sz="12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altLang="ko-KR" sz="12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𝑴𝒆𝒅𝒊𝒂𝒏</m:t>
                          </m:r>
                        </m:num>
                        <m:den>
                          <m:r>
                            <a:rPr lang="en-US" altLang="ko-KR" sz="1200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r>
                        <a:rPr lang="en-US" altLang="ko-KR" sz="12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2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656" y="1504328"/>
                <a:ext cx="4576874" cy="2400657"/>
              </a:xfrm>
              <a:prstGeom prst="rect">
                <a:avLst/>
              </a:prstGeom>
              <a:blipFill>
                <a:blip r:embed="rId2"/>
                <a:stretch>
                  <a:fillRect l="-399" t="-7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720149"/>
              </p:ext>
            </p:extLst>
          </p:nvPr>
        </p:nvGraphicFramePr>
        <p:xfrm>
          <a:off x="401715" y="1501941"/>
          <a:ext cx="6824039" cy="445111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52442">
                  <a:extLst>
                    <a:ext uri="{9D8B030D-6E8A-4147-A177-3AD203B41FA5}">
                      <a16:colId xmlns:a16="http://schemas.microsoft.com/office/drawing/2014/main" val="487513230"/>
                    </a:ext>
                  </a:extLst>
                </a:gridCol>
                <a:gridCol w="339805">
                  <a:extLst>
                    <a:ext uri="{9D8B030D-6E8A-4147-A177-3AD203B41FA5}">
                      <a16:colId xmlns:a16="http://schemas.microsoft.com/office/drawing/2014/main" val="2815912028"/>
                    </a:ext>
                  </a:extLst>
                </a:gridCol>
                <a:gridCol w="405629">
                  <a:extLst>
                    <a:ext uri="{9D8B030D-6E8A-4147-A177-3AD203B41FA5}">
                      <a16:colId xmlns:a16="http://schemas.microsoft.com/office/drawing/2014/main" val="1376575493"/>
                    </a:ext>
                  </a:extLst>
                </a:gridCol>
                <a:gridCol w="506896">
                  <a:extLst>
                    <a:ext uri="{9D8B030D-6E8A-4147-A177-3AD203B41FA5}">
                      <a16:colId xmlns:a16="http://schemas.microsoft.com/office/drawing/2014/main" val="2725342884"/>
                    </a:ext>
                  </a:extLst>
                </a:gridCol>
                <a:gridCol w="590670">
                  <a:extLst>
                    <a:ext uri="{9D8B030D-6E8A-4147-A177-3AD203B41FA5}">
                      <a16:colId xmlns:a16="http://schemas.microsoft.com/office/drawing/2014/main" val="1905339630"/>
                    </a:ext>
                  </a:extLst>
                </a:gridCol>
                <a:gridCol w="613387">
                  <a:extLst>
                    <a:ext uri="{9D8B030D-6E8A-4147-A177-3AD203B41FA5}">
                      <a16:colId xmlns:a16="http://schemas.microsoft.com/office/drawing/2014/main" val="2327460367"/>
                    </a:ext>
                  </a:extLst>
                </a:gridCol>
                <a:gridCol w="613387">
                  <a:extLst>
                    <a:ext uri="{9D8B030D-6E8A-4147-A177-3AD203B41FA5}">
                      <a16:colId xmlns:a16="http://schemas.microsoft.com/office/drawing/2014/main" val="856764325"/>
                    </a:ext>
                  </a:extLst>
                </a:gridCol>
                <a:gridCol w="613387">
                  <a:extLst>
                    <a:ext uri="{9D8B030D-6E8A-4147-A177-3AD203B41FA5}">
                      <a16:colId xmlns:a16="http://schemas.microsoft.com/office/drawing/2014/main" val="2377978408"/>
                    </a:ext>
                  </a:extLst>
                </a:gridCol>
                <a:gridCol w="613387">
                  <a:extLst>
                    <a:ext uri="{9D8B030D-6E8A-4147-A177-3AD203B41FA5}">
                      <a16:colId xmlns:a16="http://schemas.microsoft.com/office/drawing/2014/main" val="2124380853"/>
                    </a:ext>
                  </a:extLst>
                </a:gridCol>
                <a:gridCol w="613387">
                  <a:extLst>
                    <a:ext uri="{9D8B030D-6E8A-4147-A177-3AD203B41FA5}">
                      <a16:colId xmlns:a16="http://schemas.microsoft.com/office/drawing/2014/main" val="3818563887"/>
                    </a:ext>
                  </a:extLst>
                </a:gridCol>
                <a:gridCol w="626165">
                  <a:extLst>
                    <a:ext uri="{9D8B030D-6E8A-4147-A177-3AD203B41FA5}">
                      <a16:colId xmlns:a16="http://schemas.microsoft.com/office/drawing/2014/main" val="3746074457"/>
                    </a:ext>
                  </a:extLst>
                </a:gridCol>
                <a:gridCol w="735497">
                  <a:extLst>
                    <a:ext uri="{9D8B030D-6E8A-4147-A177-3AD203B41FA5}">
                      <a16:colId xmlns:a16="http://schemas.microsoft.com/office/drawing/2014/main" val="3297726804"/>
                    </a:ext>
                  </a:extLst>
                </a:gridCol>
              </a:tblGrid>
              <a:tr h="377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Section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N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Min.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r>
                        <a:rPr lang="en-US" altLang="ko-KR" sz="800" baseline="30000" dirty="0" smtClean="0"/>
                        <a:t>st</a:t>
                      </a:r>
                      <a:r>
                        <a:rPr lang="en-US" altLang="ko-KR" sz="800" baseline="0" dirty="0" smtClean="0"/>
                        <a:t> Qu.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Median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Mean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r>
                        <a:rPr lang="en-US" altLang="ko-KR" sz="800" baseline="30000" dirty="0" smtClean="0"/>
                        <a:t>rd</a:t>
                      </a:r>
                      <a:r>
                        <a:rPr lang="en-US" altLang="ko-KR" sz="800" dirty="0" smtClean="0"/>
                        <a:t> Qu.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Max.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800" dirty="0" smtClean="0"/>
                        <a:t>α</a:t>
                      </a:r>
                      <a:r>
                        <a:rPr lang="en-US" altLang="ko-KR" sz="800" dirty="0" smtClean="0"/>
                        <a:t>(1</a:t>
                      </a:r>
                      <a:r>
                        <a:rPr lang="en-US" altLang="ko-KR" sz="800" baseline="30000" dirty="0" smtClean="0"/>
                        <a:t>st</a:t>
                      </a:r>
                      <a:r>
                        <a:rPr lang="en-US" altLang="ko-KR" sz="800" dirty="0" smtClean="0"/>
                        <a:t> Qu.)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800" dirty="0" smtClean="0"/>
                        <a:t>α</a:t>
                      </a:r>
                      <a:r>
                        <a:rPr lang="en-US" altLang="ko-KR" sz="800" dirty="0" smtClean="0"/>
                        <a:t>(Median)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Log(</a:t>
                      </a:r>
                      <a:r>
                        <a:rPr lang="el-GR" altLang="ko-KR" sz="800" dirty="0" smtClean="0"/>
                        <a:t>α</a:t>
                      </a:r>
                      <a:r>
                        <a:rPr lang="en-US" altLang="ko-KR" sz="800" dirty="0" smtClean="0"/>
                        <a:t>(1</a:t>
                      </a:r>
                      <a:r>
                        <a:rPr lang="en-US" altLang="ko-KR" sz="800" baseline="30000" dirty="0" smtClean="0"/>
                        <a:t>st</a:t>
                      </a:r>
                      <a:r>
                        <a:rPr lang="en-US" altLang="ko-KR" sz="800" dirty="0" smtClean="0"/>
                        <a:t> Qu.)+1)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Log(</a:t>
                      </a:r>
                      <a:r>
                        <a:rPr lang="el-GR" altLang="ko-KR" sz="800" dirty="0" smtClean="0"/>
                        <a:t>α</a:t>
                      </a:r>
                      <a:r>
                        <a:rPr lang="en-US" altLang="ko-KR" sz="800" dirty="0" smtClean="0"/>
                        <a:t>(Median)+1)</a:t>
                      </a:r>
                      <a:endParaRPr lang="ko-KR" altLang="en-US" sz="8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430288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27204.94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30082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299989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122.34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15334129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1734.5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22713.88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17581.75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295460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91574341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65644.18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38467.5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1453651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2438032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109013.7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93015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2703617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00277504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110535.9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113950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5246704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112.45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4186337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10503.5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140850.7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118705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4361708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188.51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81173666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49647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138157.2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172085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1317649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237.55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8603874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18859.75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83524.5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242045.5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202976.8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10939315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426.15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61123089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14590.5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57210.5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156949.3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202249.5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1480835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272.43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2789358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26114.5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81848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245291.5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208372.8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9159936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126.77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397.32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95101178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36571.5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89293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301064.6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282016.5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18486135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173.32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423.19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37121784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44792.5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126961.5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322674.2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350431.3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4062277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125.82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356.63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40935139"/>
                  </a:ext>
                </a:extLst>
              </a:tr>
              <a:tr h="3133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89444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81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17" y="4079295"/>
            <a:ext cx="5986050" cy="2600480"/>
          </a:xfrm>
          <a:prstGeom prst="rect">
            <a:avLst/>
          </a:prstGeom>
          <a:ln>
            <a:solidFill>
              <a:srgbClr val="66CC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13" y="1499306"/>
            <a:ext cx="5976453" cy="2490355"/>
          </a:xfrm>
          <a:prstGeom prst="rect">
            <a:avLst/>
          </a:prstGeom>
          <a:ln>
            <a:solidFill>
              <a:srgbClr val="66CCFF"/>
            </a:solidFill>
          </a:ln>
        </p:spPr>
      </p:pic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3557" y="1021491"/>
            <a:ext cx="338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범주형 데이터 분석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홈 섹션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4648" y="1499306"/>
            <a:ext cx="52328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고찰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홈 섹션 수가 많을수록 카테고리화 할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동영상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수가 많다고 볼 수 있고 컨텐츠의 유형이 많다고도 볼 수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즉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많은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동영상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들을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한 눈에 일목요연하게 볼 수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이를 통해 채널의 전체적인 컨텐츠를 살펴볼 수 있고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큰 범위에서는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관심가는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컨텐츠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작은 범위에서는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관심가는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동영상이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얼마나 있는지 판단하게 된다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따라서 홈 섹션의 수는 컨텐츠 유형의 수와 관심도를 볼 수 있는 지표라고 볼 수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ts val="1800"/>
              </a:lnSpc>
            </a:pP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그래프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전체적으로 증가 폭이 크진 않지만 그래프가 증가하는 형태를 보이고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800"/>
              </a:lnSpc>
            </a:pP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전략</a:t>
            </a:r>
            <a:endParaRPr lang="en-US" altLang="ko-KR" sz="1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홈 섹션 수가 많다는 것은 컨텐츠 유형이 많다는 뜻이기 때문에 다양한 컨텐츠의 비디오를 업로드하는 것이 도움이 된다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채널 구성면에서는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홈 섹션을 최대한 활용하여 업로드한 다양한 비디오 컨텐츠의 전체적인 구성을 잘 보여줘야 한다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383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391908" y="3136612"/>
            <a:ext cx="3408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네트워크 분석</a:t>
            </a:r>
            <a:endParaRPr lang="en-US" altLang="ko-KR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10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78" y="2185623"/>
            <a:ext cx="5396200" cy="4391005"/>
          </a:xfrm>
          <a:prstGeom prst="rect">
            <a:avLst/>
          </a:prstGeom>
          <a:ln>
            <a:solidFill>
              <a:srgbClr val="66CCFF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38680" y="1008028"/>
            <a:ext cx="298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변수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설명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리스트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형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8680" y="1400793"/>
            <a:ext cx="59527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recommend channel :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채널의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유튜버가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직접적으로 추천하는 채널들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8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-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유튜브 알고리즘에 의해 자동으로 연결되는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관련 채널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”, “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인기 채널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은 제외하고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8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유튜버가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직접 연결시키는 방향성이 있는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추천채널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리스트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51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37867" y="1005632"/>
            <a:ext cx="391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네트워크 분석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추천채널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80310" y="1081494"/>
            <a:ext cx="54764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내향 </a:t>
            </a:r>
            <a:r>
              <a:rPr lang="ko-KR" altLang="en-US" sz="1400" b="1" dirty="0" err="1" smtClean="0">
                <a:solidFill>
                  <a:schemeClr val="accent1">
                    <a:lumMod val="75000"/>
                  </a:schemeClr>
                </a:solidFill>
              </a:rPr>
              <a:t>연결정도</a:t>
            </a: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</a:rPr>
              <a:t>(In-Degree)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각 노드가 몇 개의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채널로부터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추천을 받는지를 나타낸다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415010"/>
              </p:ext>
            </p:extLst>
          </p:nvPr>
        </p:nvGraphicFramePr>
        <p:xfrm>
          <a:off x="6480310" y="1709518"/>
          <a:ext cx="5367132" cy="4692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612">
                  <a:extLst>
                    <a:ext uri="{9D8B030D-6E8A-4147-A177-3AD203B41FA5}">
                      <a16:colId xmlns:a16="http://schemas.microsoft.com/office/drawing/2014/main" val="1890445314"/>
                    </a:ext>
                  </a:extLst>
                </a:gridCol>
                <a:gridCol w="1133578">
                  <a:extLst>
                    <a:ext uri="{9D8B030D-6E8A-4147-A177-3AD203B41FA5}">
                      <a16:colId xmlns:a16="http://schemas.microsoft.com/office/drawing/2014/main" val="3284613697"/>
                    </a:ext>
                  </a:extLst>
                </a:gridCol>
                <a:gridCol w="977183">
                  <a:extLst>
                    <a:ext uri="{9D8B030D-6E8A-4147-A177-3AD203B41FA5}">
                      <a16:colId xmlns:a16="http://schemas.microsoft.com/office/drawing/2014/main" val="3773359355"/>
                    </a:ext>
                  </a:extLst>
                </a:gridCol>
                <a:gridCol w="1069759">
                  <a:extLst>
                    <a:ext uri="{9D8B030D-6E8A-4147-A177-3AD203B41FA5}">
                      <a16:colId xmlns:a16="http://schemas.microsoft.com/office/drawing/2014/main" val="1278654366"/>
                    </a:ext>
                  </a:extLst>
                </a:gridCol>
              </a:tblGrid>
              <a:tr h="2918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Channel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In-Degree(</a:t>
                      </a:r>
                      <a:r>
                        <a:rPr lang="ko-KR" altLang="en-US" sz="1000" dirty="0" smtClean="0"/>
                        <a:t>↓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Subscriber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Category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8213271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SANDBOX NETWORK (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샌드박스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네트워크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137815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10289775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악동 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김블루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937545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48335841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딩고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뮤직 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dingo music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1418867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뮤직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08123426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잠뜰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1527363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79700581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양띵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유튜브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1786211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16006245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딩고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스토리 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dingo story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926741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00072576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딩고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dingo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741562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63658345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써리의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영상툰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607392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엔터테인먼트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32752750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YouTube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개구몽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285867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57095939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도티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2374093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08030230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일반인들의 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소름돋는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라이브 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Best covers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689638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뮤직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54545324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양띵</a:t>
                      </a:r>
                      <a:r>
                        <a:rPr 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서넹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630153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47304603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악어 유튜브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1326574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19294187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악어의사생활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353310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19244076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늪지대에서 생긴 일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471025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0671564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양띵</a:t>
                      </a:r>
                      <a:r>
                        <a:rPr 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눈꽃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451169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76020967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멋사유튜브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448590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16837942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양띵</a:t>
                      </a:r>
                      <a:r>
                        <a:rPr 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루태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396693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26867769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양띵의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사생활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933458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33015882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양띵</a:t>
                      </a:r>
                      <a:r>
                        <a:rPr 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콩콩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235950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5444131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김왼팔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571532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53217741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딩고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스타일 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dingo style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221687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26158060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딩고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푸드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189588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3178089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걸스빌리지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GIRLS VILLAGE)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681089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62170117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용느님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50684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엔터테인먼트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20727337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핑맨유튜브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394381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613944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딩고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트래블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dingo travel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203374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30788378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비콘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327725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8317925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중력유튜브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349948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40071571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양띵</a:t>
                      </a:r>
                      <a:r>
                        <a:rPr 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후추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309246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엔터테인먼트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31671593"/>
                  </a:ext>
                </a:extLst>
              </a:tr>
            </a:tbl>
          </a:graphicData>
        </a:graphic>
      </p:graphicFrame>
      <p:grpSp>
        <p:nvGrpSpPr>
          <p:cNvPr id="26" name="그룹 25"/>
          <p:cNvGrpSpPr/>
          <p:nvPr/>
        </p:nvGrpSpPr>
        <p:grpSpPr>
          <a:xfrm>
            <a:off x="401316" y="1451113"/>
            <a:ext cx="5694683" cy="4951370"/>
            <a:chOff x="401316" y="1451113"/>
            <a:chExt cx="5694683" cy="4951370"/>
          </a:xfrm>
        </p:grpSpPr>
        <p:grpSp>
          <p:nvGrpSpPr>
            <p:cNvPr id="27" name="그룹 26"/>
            <p:cNvGrpSpPr/>
            <p:nvPr/>
          </p:nvGrpSpPr>
          <p:grpSpPr>
            <a:xfrm>
              <a:off x="401316" y="5663819"/>
              <a:ext cx="5694683" cy="738664"/>
              <a:chOff x="545214" y="6095137"/>
              <a:chExt cx="5759508" cy="738664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545214" y="6095137"/>
                <a:ext cx="233838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Layout</a:t>
                </a:r>
              </a:p>
              <a:p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</a:t>
                </a:r>
                <a:r>
                  <a:rPr lang="en-US" altLang="ko-KR" sz="14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Fruchterman-Reingold</a:t>
                </a:r>
                <a:endPara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repulsive 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force =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883600" y="6095137"/>
                <a:ext cx="342112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Size :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Subscriber</a:t>
                </a:r>
                <a:endPara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Color :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In-Degree</a:t>
                </a:r>
              </a:p>
              <a:p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주황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낮음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→ 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보라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중간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→ 파랑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높음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316" y="1451113"/>
              <a:ext cx="5694683" cy="4024992"/>
            </a:xfrm>
            <a:prstGeom prst="rect">
              <a:avLst/>
            </a:prstGeom>
          </p:spPr>
        </p:pic>
      </p:grpSp>
      <p:sp>
        <p:nvSpPr>
          <p:cNvPr id="31" name="직사각형 30"/>
          <p:cNvSpPr/>
          <p:nvPr/>
        </p:nvSpPr>
        <p:spPr>
          <a:xfrm>
            <a:off x="6480310" y="6423270"/>
            <a:ext cx="5367132" cy="298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 In-Degree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순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30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 상위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채널표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228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37867" y="1005632"/>
            <a:ext cx="391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네트워크 분석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추천채널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80310" y="3083192"/>
            <a:ext cx="54764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해석</a:t>
            </a:r>
            <a:endParaRPr lang="en-US" altLang="ko-KR" sz="1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중앙값이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 채널이므로 대다수 채널이 적은 추천을 받고 있고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소수의 채널만 여러 많은 채널들로부터 추천을 받는다고 볼 수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왼쪽 네트워크 그림에서 보라 → 파란색인 노드의 크기가 주황색에 가까운 노드들의 크기 대비 큰 편으로 보이며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&lt;In-Degree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채널표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보면 종속변수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(subs,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구독자 수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분위수인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159,636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명보다 높거나 비슷한 걸 볼 수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따라서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많은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채널로부터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추천을 받는 것은 구독자 수에 상관성이 있다고 볼 수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연결성을 갖는 채널들이 동일한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유튜버의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파생채널로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보이는 경우도 발견이 되었다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&lt;In-Degree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순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30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채널표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보면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“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양띵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*” 7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“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딩고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*” 6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“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악어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*” 2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 채널들이 해당된다고 볼 수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330" y="1005631"/>
            <a:ext cx="4068670" cy="1908595"/>
          </a:xfrm>
          <a:prstGeom prst="rect">
            <a:avLst/>
          </a:prstGeom>
          <a:ln>
            <a:solidFill>
              <a:srgbClr val="66CCFF"/>
            </a:solidFill>
          </a:ln>
        </p:spPr>
      </p:pic>
      <p:grpSp>
        <p:nvGrpSpPr>
          <p:cNvPr id="15" name="그룹 14"/>
          <p:cNvGrpSpPr/>
          <p:nvPr/>
        </p:nvGrpSpPr>
        <p:grpSpPr>
          <a:xfrm>
            <a:off x="401316" y="1451113"/>
            <a:ext cx="5694683" cy="4951370"/>
            <a:chOff x="401316" y="1451113"/>
            <a:chExt cx="5694683" cy="4951370"/>
          </a:xfrm>
        </p:grpSpPr>
        <p:grpSp>
          <p:nvGrpSpPr>
            <p:cNvPr id="16" name="그룹 15"/>
            <p:cNvGrpSpPr/>
            <p:nvPr/>
          </p:nvGrpSpPr>
          <p:grpSpPr>
            <a:xfrm>
              <a:off x="401316" y="5663819"/>
              <a:ext cx="5694683" cy="738664"/>
              <a:chOff x="545214" y="6095137"/>
              <a:chExt cx="5759508" cy="738664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545214" y="6095137"/>
                <a:ext cx="233838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Layout</a:t>
                </a:r>
              </a:p>
              <a:p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</a:t>
                </a:r>
                <a:r>
                  <a:rPr lang="en-US" altLang="ko-KR" sz="14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Fruchterman-Reingold</a:t>
                </a:r>
                <a:endPara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repulsive 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force =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883600" y="6095137"/>
                <a:ext cx="342112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Size :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Subscriber</a:t>
                </a:r>
                <a:endPara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Color :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In-Degree</a:t>
                </a:r>
              </a:p>
              <a:p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주황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낮음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→ 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보라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중간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→ 파랑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높음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316" y="1451113"/>
              <a:ext cx="5694683" cy="40249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972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37867" y="1005632"/>
            <a:ext cx="391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네트워크 분석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추천채널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80310" y="3083192"/>
            <a:ext cx="5476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전략</a:t>
            </a:r>
            <a:endParaRPr lang="en-US" altLang="ko-KR" sz="1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추천채널의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경우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유튜버의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직접적인 활동으로 연결성을 갖게 되기 때문에 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추천채널로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연결된 채널들은 해당 채널의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유튜버들이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유대관계가 있을 것이라고 판단된다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따라서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많은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채널과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관계를 형성하여 콘텐츠를 함께 진행하거나 친분을 쌓아 상대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유튜버로부터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많이 언급이 되도록 하는 것이 좋다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330" y="1005631"/>
            <a:ext cx="4068670" cy="1908595"/>
          </a:xfrm>
          <a:prstGeom prst="rect">
            <a:avLst/>
          </a:prstGeom>
          <a:ln>
            <a:solidFill>
              <a:srgbClr val="66CCFF"/>
            </a:solidFill>
          </a:ln>
        </p:spPr>
      </p:pic>
      <p:grpSp>
        <p:nvGrpSpPr>
          <p:cNvPr id="15" name="그룹 14"/>
          <p:cNvGrpSpPr/>
          <p:nvPr/>
        </p:nvGrpSpPr>
        <p:grpSpPr>
          <a:xfrm>
            <a:off x="401316" y="1451113"/>
            <a:ext cx="5694683" cy="4951370"/>
            <a:chOff x="401316" y="1451113"/>
            <a:chExt cx="5694683" cy="4951370"/>
          </a:xfrm>
        </p:grpSpPr>
        <p:grpSp>
          <p:nvGrpSpPr>
            <p:cNvPr id="16" name="그룹 15"/>
            <p:cNvGrpSpPr/>
            <p:nvPr/>
          </p:nvGrpSpPr>
          <p:grpSpPr>
            <a:xfrm>
              <a:off x="401316" y="5663819"/>
              <a:ext cx="5694683" cy="738664"/>
              <a:chOff x="545214" y="6095137"/>
              <a:chExt cx="5759508" cy="738664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545214" y="6095137"/>
                <a:ext cx="233838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Layout</a:t>
                </a:r>
              </a:p>
              <a:p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</a:t>
                </a:r>
                <a:r>
                  <a:rPr lang="en-US" altLang="ko-KR" sz="14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Fruchterman-Reingold</a:t>
                </a:r>
                <a:endPara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repulsive 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force =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883600" y="6095137"/>
                <a:ext cx="342112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Size :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Subscriber</a:t>
                </a:r>
                <a:endPara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Color :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In-Degree</a:t>
                </a:r>
              </a:p>
              <a:p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주황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낮음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→ 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보라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중간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→ 파랑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높음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316" y="1451113"/>
              <a:ext cx="5694683" cy="40249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493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7867" y="1005632"/>
            <a:ext cx="391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네트워크 분석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추천채널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6848061" y="1005632"/>
                <a:ext cx="5343939" cy="4939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ko-KR" altLang="en-US" sz="14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매개 </a:t>
                </a:r>
                <a:r>
                  <a:rPr lang="ko-KR" altLang="en-US" sz="1400" b="1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중심성</a:t>
                </a:r>
                <a:r>
                  <a:rPr lang="ko-KR" altLang="en-US" sz="14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4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(</a:t>
                </a:r>
                <a:r>
                  <a:rPr lang="en-US" altLang="ko-KR" sz="1400" b="1" dirty="0" err="1">
                    <a:solidFill>
                      <a:schemeClr val="accent1">
                        <a:lumMod val="75000"/>
                      </a:schemeClr>
                    </a:solidFill>
                  </a:rPr>
                  <a:t>Betweenness</a:t>
                </a:r>
                <a:r>
                  <a:rPr lang="en-US" altLang="ko-KR" sz="1400" b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4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Centrality)</a:t>
                </a: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특정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노드가 다른 노드들의 중간에서 얼마나 중개자 및 매개자의 역할을 하고 있는 지를 측정하는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지표</a:t>
                </a: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:endParaRPr lang="en-US" altLang="ko-KR" sz="1200" dirty="0"/>
              </a:p>
              <a:p>
                <a:pPr>
                  <a:lnSpc>
                    <a:spcPts val="1800"/>
                  </a:lnSpc>
                </a:pPr>
                <a:r>
                  <a:rPr lang="ko-KR" altLang="en-US" sz="14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특징</a:t>
                </a:r>
                <a:endParaRPr lang="en-US" altLang="ko-KR" sz="1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매개 </a:t>
                </a: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중심성이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높을수록 네트워크 내에서 정보 및 자원의 흐름에 있어서 높은 통제력을 확보하게 된다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한편으론 매개 </a:t>
                </a: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중심성이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높은 노드는 관계 연결의 길목에서 정보를 왜곡하거나 관계 활동의 방해를 통해서 네트워크를 위협할 수도 있다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절대적 매개 </a:t>
                </a:r>
                <a:r>
                  <a:rPr lang="ko-KR" altLang="en-US" sz="1200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중심성</a:t>
                </a:r>
                <a:r>
                  <a:rPr lang="en-US" altLang="ko-KR" sz="120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ko-KR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</a:p>
              <a:p>
                <a:pPr>
                  <a:lnSpc>
                    <a:spcPts val="1800"/>
                  </a:lnSpc>
                </a:pP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노드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2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의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매개 </a:t>
                </a: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중심성은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네트워크 내의 모든 노드 쌍의 최단 경로 중에서 노드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2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가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포함되어 있는 경로의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비율</a:t>
                </a: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ko-K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sz="12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sz="120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2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2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sz="120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임의의 두 노드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간의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최단 경로 개수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altLang="ko-K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임의의 두 노드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간의 최단 경로 중 노드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를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포함하고 있는 경로 개수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accent1">
                        <a:lumMod val="75000"/>
                      </a:schemeClr>
                    </a:solidFill>
                  </a:rPr>
                  <a:t>상대적 매개 </a:t>
                </a:r>
                <a:r>
                  <a:rPr lang="ko-KR" altLang="en-US" sz="1200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중심성</a:t>
                </a:r>
                <a:r>
                  <a:rPr lang="en-US" altLang="ko-KR" sz="120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ko-KR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20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endParaRPr lang="en-US" altLang="ko-KR" sz="120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−2)/2</m:t>
                          </m:r>
                        </m:den>
                      </m:f>
                    </m:oMath>
                  </m:oMathPara>
                </a14:m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061" y="1005632"/>
                <a:ext cx="5343939" cy="4939814"/>
              </a:xfrm>
              <a:prstGeom prst="rect">
                <a:avLst/>
              </a:prstGeom>
              <a:blipFill>
                <a:blip r:embed="rId2"/>
                <a:stretch>
                  <a:fillRect l="-342" t="-370" b="-6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/>
          <p:cNvGrpSpPr/>
          <p:nvPr/>
        </p:nvGrpSpPr>
        <p:grpSpPr>
          <a:xfrm>
            <a:off x="401315" y="1460384"/>
            <a:ext cx="5694684" cy="4942099"/>
            <a:chOff x="401315" y="1460384"/>
            <a:chExt cx="5694684" cy="494209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315" y="1460384"/>
              <a:ext cx="5694683" cy="4091870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401316" y="5663819"/>
              <a:ext cx="5694683" cy="738664"/>
              <a:chOff x="545214" y="6095137"/>
              <a:chExt cx="5759508" cy="73866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45214" y="6095137"/>
                <a:ext cx="233838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Layout</a:t>
                </a:r>
              </a:p>
              <a:p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</a:t>
                </a:r>
                <a:r>
                  <a:rPr lang="en-US" altLang="ko-KR" sz="14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Fruchterman-Reingold</a:t>
                </a:r>
                <a:endPara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repulsive 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force =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883600" y="6095137"/>
                <a:ext cx="342112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Size :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Subscriber</a:t>
                </a:r>
                <a:endPara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Color : </a:t>
                </a:r>
                <a:r>
                  <a:rPr lang="en-US" altLang="ko-KR" sz="14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Betwenness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Centrality</a:t>
                </a:r>
              </a:p>
              <a:p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노랑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낮음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→ 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분홍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중간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→ 보라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높음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717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7867" y="1005632"/>
            <a:ext cx="391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네트워크 분석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추천채널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01315" y="1460384"/>
            <a:ext cx="5694684" cy="4942099"/>
            <a:chOff x="401315" y="1460384"/>
            <a:chExt cx="5694684" cy="4942099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315" y="1460384"/>
              <a:ext cx="5694683" cy="4091870"/>
            </a:xfrm>
            <a:prstGeom prst="rect">
              <a:avLst/>
            </a:prstGeom>
          </p:spPr>
        </p:pic>
        <p:grpSp>
          <p:nvGrpSpPr>
            <p:cNvPr id="15" name="그룹 14"/>
            <p:cNvGrpSpPr/>
            <p:nvPr/>
          </p:nvGrpSpPr>
          <p:grpSpPr>
            <a:xfrm>
              <a:off x="401316" y="5663819"/>
              <a:ext cx="5694683" cy="738664"/>
              <a:chOff x="545214" y="6095137"/>
              <a:chExt cx="5759508" cy="738664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545214" y="6095137"/>
                <a:ext cx="233838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Layout</a:t>
                </a:r>
              </a:p>
              <a:p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</a:t>
                </a:r>
                <a:r>
                  <a:rPr lang="en-US" altLang="ko-KR" sz="14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Fruchterman-Reingold</a:t>
                </a:r>
                <a:endPara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repulsive 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force =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883600" y="6095137"/>
                <a:ext cx="342112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Size :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Subscriber</a:t>
                </a:r>
                <a:endPara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Color : </a:t>
                </a:r>
                <a:r>
                  <a:rPr lang="en-US" altLang="ko-KR" sz="14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Betwenness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Centrality</a:t>
                </a:r>
              </a:p>
              <a:p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노랑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낮음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→ 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분홍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중간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→ 보라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높음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655958"/>
              </p:ext>
            </p:extLst>
          </p:nvPr>
        </p:nvGraphicFramePr>
        <p:xfrm>
          <a:off x="6480310" y="995693"/>
          <a:ext cx="5367132" cy="479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612">
                  <a:extLst>
                    <a:ext uri="{9D8B030D-6E8A-4147-A177-3AD203B41FA5}">
                      <a16:colId xmlns:a16="http://schemas.microsoft.com/office/drawing/2014/main" val="1890445314"/>
                    </a:ext>
                  </a:extLst>
                </a:gridCol>
                <a:gridCol w="1133578">
                  <a:extLst>
                    <a:ext uri="{9D8B030D-6E8A-4147-A177-3AD203B41FA5}">
                      <a16:colId xmlns:a16="http://schemas.microsoft.com/office/drawing/2014/main" val="3284613697"/>
                    </a:ext>
                  </a:extLst>
                </a:gridCol>
                <a:gridCol w="977183">
                  <a:extLst>
                    <a:ext uri="{9D8B030D-6E8A-4147-A177-3AD203B41FA5}">
                      <a16:colId xmlns:a16="http://schemas.microsoft.com/office/drawing/2014/main" val="3773359355"/>
                    </a:ext>
                  </a:extLst>
                </a:gridCol>
                <a:gridCol w="1069759">
                  <a:extLst>
                    <a:ext uri="{9D8B030D-6E8A-4147-A177-3AD203B41FA5}">
                      <a16:colId xmlns:a16="http://schemas.microsoft.com/office/drawing/2014/main" val="1278654366"/>
                    </a:ext>
                  </a:extLst>
                </a:gridCol>
              </a:tblGrid>
              <a:tr h="2918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Channel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Betweenness</a:t>
                      </a:r>
                      <a:r>
                        <a:rPr lang="en-US" altLang="ko-KR" sz="1000" baseline="0" dirty="0" smtClean="0"/>
                        <a:t> Centrality 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↓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Subscriber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Category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8213271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챨리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51152.091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푸드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10289775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47294.960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926715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48335841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SANDBOX NETWORK (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샌드박스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네트워크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46672.331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137815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08123426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YouTube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개구몽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32852.438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285867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79700581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카이바군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30573.006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216215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16006245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Purple Pot-</a:t>
                      </a:r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퍼플팟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29857.380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31032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뮤직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00072576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대도서관</a:t>
                      </a:r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 (buzzbean11)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27150.664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1847896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63658345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Anyone Can Make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23655.755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66066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푸드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32752750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꿀키</a:t>
                      </a:r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honeykki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23202.529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1312139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푸드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57095939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대듀</a:t>
                      </a:r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 (Daedue TV)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21000.000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10822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푸드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08030230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스윗더미 </a:t>
                      </a:r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Sweet The MI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20700.936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892939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푸드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54545324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왕쥬 </a:t>
                      </a:r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Wangju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20304.000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452047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47304603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용느님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19747.533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50684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엔터테인먼트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19294187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Master Hungryapp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16464.720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34120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19244076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텔론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16037.694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451082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0671564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희바</a:t>
                      </a:r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HEEBA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15369.814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438216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76020967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달려라치킨 </a:t>
                      </a:r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Dalchi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14445.706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775450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16837942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유준호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11376.461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754659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26867769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김왼팔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11287.666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571532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33015882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닝겐자이라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11231.048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81310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5444131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OGN PLUS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10645.831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140704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53217741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honjayori</a:t>
                      </a:r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혼자요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10473.285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푸드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26158060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안재억</a:t>
                      </a:r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FUNNYLIFE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9987.681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312527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3178089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마재</a:t>
                      </a:r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9896.082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612887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62170117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주영</a:t>
                      </a:r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JUDAENG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9580.615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25066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20727337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EXBC entertainment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8956.352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25737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613944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미국친구 </a:t>
                      </a:r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Michin Alex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8743.885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16040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엔터테인먼트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30788378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찬이</a:t>
                      </a:r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8699.470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410975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8317925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신기루 </a:t>
                      </a:r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Shin ki roo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8468.360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11426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엔터테인먼트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40071571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망가녀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Manganyeo</a:t>
                      </a:r>
                      <a:endParaRPr 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8238.261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597391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엔터테인먼트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31671593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6480310" y="5816986"/>
            <a:ext cx="536713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Centrality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순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30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 상위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채널표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5260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20020" y="89171"/>
            <a:ext cx="2984740" cy="603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Ⅱ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배경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이론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7803" y="1035170"/>
            <a:ext cx="113045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400" b="1" dirty="0" err="1" smtClean="0">
                <a:solidFill>
                  <a:schemeClr val="accent1">
                    <a:lumMod val="75000"/>
                  </a:schemeClr>
                </a:solidFill>
              </a:rPr>
              <a:t>복잡계</a:t>
            </a:r>
            <a:r>
              <a:rPr lang="en-US" altLang="ko-KR" sz="10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ko-KR" sz="1000" b="1" dirty="0" err="1" smtClean="0">
                <a:solidFill>
                  <a:schemeClr val="accent1">
                    <a:lumMod val="75000"/>
                  </a:schemeClr>
                </a:solidFill>
              </a:rPr>
              <a:t>Sohn</a:t>
            </a:r>
            <a:r>
              <a:rPr lang="en-US" altLang="ko-KR" sz="1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000" b="1" dirty="0" err="1" smtClean="0">
                <a:solidFill>
                  <a:schemeClr val="accent1">
                    <a:lumMod val="75000"/>
                  </a:schemeClr>
                </a:solidFill>
              </a:rPr>
              <a:t>Jongsoo</a:t>
            </a:r>
            <a:r>
              <a:rPr lang="en-US" altLang="ko-KR" sz="1000" b="1" dirty="0" smtClean="0">
                <a:solidFill>
                  <a:schemeClr val="accent1">
                    <a:lumMod val="75000"/>
                  </a:schemeClr>
                </a:solidFill>
              </a:rPr>
              <a:t>, 2011)</a:t>
            </a:r>
            <a:endParaRPr lang="en-US" altLang="ko-KR" sz="1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복잡계에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대한 정의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lvl="1" indent="-228600">
              <a:lnSpc>
                <a:spcPts val="1800"/>
              </a:lnSpc>
              <a:buFont typeface="+mj-lt"/>
              <a:buAutoNum type="arabicParenR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Murray Gell-Mann(1969,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노벨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물리학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–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복잡계는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그 특징이 구성요소들을 이해하는 것만으로는 완벽히 설명이 되지 않는 시스템이다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복잡계는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상호작용을 하며 얽혀있는 많은 부분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개체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행위자들로 구성되어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marL="685800" lvl="1" indent="-228600">
              <a:lnSpc>
                <a:spcPts val="1800"/>
              </a:lnSpc>
              <a:buFont typeface="+mj-lt"/>
              <a:buAutoNum type="arabicParenR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H. A. Simon (1978,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노벨 경제학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“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복잡계란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많은 구성요소들이 그들 사이에 연관관계를 가져서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각 구성요소의 행동이 다른 요소들의 행동에 좌우되는 시스템이다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.“</a:t>
            </a:r>
          </a:p>
          <a:p>
            <a:pPr marL="685800" lvl="1" indent="-228600">
              <a:lnSpc>
                <a:spcPts val="1800"/>
              </a:lnSpc>
              <a:buFont typeface="+mj-lt"/>
              <a:buAutoNum type="arabicParenR"/>
            </a:pP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Sohn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Jongsoo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(2011)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복잡계는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‘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스스로 놀라운 현상을 만들어내는 시스템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외부의 힘에 의해서가 아니라 구성요소의 상호작용에 의해 변화가 만들어지며 구성요소만 보면 예상할 수 없는 현상이 전체 수준에 나타나 마치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‘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살아있는 것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처럼 보이는 시스템이다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세상은 전체적으로 보면 복잡계이지만 부분적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일시적으로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단순계가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존재한다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변화의 속도가 빨라지면서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단순계의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영역은 줄고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복잡계의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영역이 확장된다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28600" indent="-2286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복잡계의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특징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lvl="1" indent="-228600">
              <a:lnSpc>
                <a:spcPts val="1800"/>
              </a:lnSpc>
              <a:buFont typeface="+mj-lt"/>
              <a:buAutoNum type="arabicParenR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많은 구성요소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143000" lvl="2" indent="-2286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그들 간에 연관관계가 있고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서로 영향을 주고 받음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lvl="1" indent="-228600">
              <a:lnSpc>
                <a:spcPts val="1800"/>
              </a:lnSpc>
              <a:buFont typeface="+mj-lt"/>
              <a:buAutoNum type="arabicParenR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서로 비선형적인 상호작용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143000" lvl="2" indent="-2286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예측이 어렵고 때때로 작은 요소가 큰 역할을 함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lvl="1" indent="-228600">
              <a:lnSpc>
                <a:spcPts val="1800"/>
              </a:lnSpc>
              <a:buFont typeface="+mj-lt"/>
              <a:buAutoNum type="arabicParenR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Feedback loop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형성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143000" lvl="2" indent="-2286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상호작용이 다양한 경로를 통해 자신에게 돌아오는 경우가 있음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lvl="1" indent="-228600">
              <a:lnSpc>
                <a:spcPts val="1800"/>
              </a:lnSpc>
              <a:buFont typeface="+mj-lt"/>
              <a:buAutoNum type="arabicParenR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열린 시스템이며 경계가 불분명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143000" lvl="2" indent="-2286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외부환경과 차단되어 있지않고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끊임없이 영향을 주고 받음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143000" lvl="2" indent="-2286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그 경계는 불분명하며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자연적으로 정해지는 것이 아니라 관찰자의 의도에 따라 달라짐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lvl="1" indent="-228600">
              <a:lnSpc>
                <a:spcPts val="1800"/>
              </a:lnSpc>
              <a:buFont typeface="+mj-lt"/>
              <a:buAutoNum type="arabicParenR"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복잡계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구성요소는 또 다른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복잡계이며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끊임없이 적응해 나감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indent="-2286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복잡계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네트워크 과학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lvl="1" indent="-2286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복잡계의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구성요소와 그들 간의 상호작용을 점과 선으로 단순화시켜서 네트워크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그래프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바꾸어서 연구하는 것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85800" lvl="1" indent="-2286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복잡계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현상은 네트워크 상에서 척도 없는 네트워크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(free-scale Network)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나타난다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800"/>
              </a:lnSpc>
            </a:pP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0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329" y="1005631"/>
            <a:ext cx="4068671" cy="1908595"/>
          </a:xfrm>
          <a:prstGeom prst="rect">
            <a:avLst/>
          </a:prstGeom>
          <a:ln>
            <a:solidFill>
              <a:srgbClr val="66CCFF"/>
            </a:solidFill>
          </a:ln>
        </p:spPr>
      </p:pic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7867" y="1005632"/>
            <a:ext cx="391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네트워크 분석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추천채널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01315" y="1460384"/>
            <a:ext cx="5694684" cy="4942099"/>
            <a:chOff x="401315" y="1460384"/>
            <a:chExt cx="5694684" cy="4942099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315" y="1460384"/>
              <a:ext cx="5694683" cy="4091870"/>
            </a:xfrm>
            <a:prstGeom prst="rect">
              <a:avLst/>
            </a:prstGeom>
          </p:spPr>
        </p:pic>
        <p:grpSp>
          <p:nvGrpSpPr>
            <p:cNvPr id="15" name="그룹 14"/>
            <p:cNvGrpSpPr/>
            <p:nvPr/>
          </p:nvGrpSpPr>
          <p:grpSpPr>
            <a:xfrm>
              <a:off x="401316" y="5663819"/>
              <a:ext cx="5694683" cy="738664"/>
              <a:chOff x="545214" y="6095137"/>
              <a:chExt cx="5759508" cy="738664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545214" y="6095137"/>
                <a:ext cx="233838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Layout</a:t>
                </a:r>
              </a:p>
              <a:p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</a:t>
                </a:r>
                <a:r>
                  <a:rPr lang="en-US" altLang="ko-KR" sz="14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Fruchterman-Reingold</a:t>
                </a:r>
                <a:endPara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repulsive 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force =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883600" y="6095137"/>
                <a:ext cx="342112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Size :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Subscriber</a:t>
                </a:r>
                <a:endPara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Color : </a:t>
                </a:r>
                <a:r>
                  <a:rPr lang="en-US" altLang="ko-KR" sz="14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Betweenness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Centrality</a:t>
                </a:r>
              </a:p>
              <a:p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노랑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낮음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→ 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분홍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중간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→ 보라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높음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6480310" y="3083192"/>
            <a:ext cx="547646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해석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분포와 중앙값을 보면 전체적으로 매개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중심성이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없다고 볼 수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네트워크 그림을 보면 구독자 수가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많은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채널들이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전체적인 정보의 흐름에 영향을 끼치지 않는다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즉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구독자 수가 많은 채널들은 자주적 성장을 했다고 볼 수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4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14" y="1460384"/>
            <a:ext cx="5694683" cy="4091870"/>
          </a:xfrm>
          <a:prstGeom prst="rect">
            <a:avLst/>
          </a:prstGeom>
        </p:spPr>
      </p:pic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7867" y="1005632"/>
            <a:ext cx="391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네트워크 분석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추천채널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6848061" y="1005632"/>
                <a:ext cx="5343939" cy="4453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ko-KR" altLang="en-US" sz="14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근접 </a:t>
                </a:r>
                <a:r>
                  <a:rPr lang="ko-KR" altLang="en-US" sz="1400" b="1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중심성</a:t>
                </a:r>
                <a:r>
                  <a:rPr lang="ko-KR" altLang="en-US" sz="14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4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(Closeness Centrality)</a:t>
                </a: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노드들 간의 </a:t>
                </a:r>
                <a:r>
                  <a:rPr lang="ko-KR" altLang="en-US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근접도를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기준으로 정의</a:t>
                </a: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해당 노드가 전체 네트워크 상에서 얼마나 중앙에 위치하고 있는지를 측정하는 지표</a:t>
                </a: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:endParaRPr lang="en-US" altLang="ko-KR" sz="1200" dirty="0"/>
              </a:p>
              <a:p>
                <a:pPr>
                  <a:lnSpc>
                    <a:spcPts val="1800"/>
                  </a:lnSpc>
                </a:pPr>
                <a:r>
                  <a:rPr lang="ko-KR" altLang="en-US" sz="14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특징</a:t>
                </a:r>
                <a:endParaRPr lang="en-US" altLang="ko-KR" sz="1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노드가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네트워크 중앙에 가깝게 위치할수록 해당 노드는 자신의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자원과정보를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신속하게 전체 네트워크로 확산시킬 수 있게 된다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근접 </a:t>
                </a: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중심성이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높다는 것은 다른 노드들과 짧은 </a:t>
                </a: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연결거리를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가지고 있다는 뜻이다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이와 같은 특성으로 근접 </a:t>
                </a: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중심성은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해당 노드와 나머지 노드들 간의 </a:t>
                </a: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연결거리를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이용하여 계산한다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accent1">
                        <a:lumMod val="75000"/>
                      </a:schemeClr>
                    </a:solidFill>
                  </a:rPr>
                  <a:t>절대적 근접 </a:t>
                </a:r>
                <a:r>
                  <a:rPr lang="ko-KR" altLang="en-US" sz="1200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중심성</a:t>
                </a:r>
                <a:r>
                  <a:rPr lang="ko-KR" altLang="en-US" sz="1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altLang="ko-KR" sz="120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해</m:t>
                          </m:r>
                          <m:r>
                            <a:rPr lang="ko-KR" altLang="en-US" sz="12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당</m:t>
                          </m:r>
                          <m: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노</m:t>
                          </m:r>
                          <m:r>
                            <a:rPr lang="ko-KR" altLang="en-US" sz="12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드</m:t>
                          </m:r>
                          <m:r>
                            <a:rPr lang="ko-KR" alt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와</m:t>
                          </m:r>
                          <m: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lang="ko-KR" altLang="en-US" sz="12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머</m:t>
                          </m:r>
                          <m:r>
                            <a:rPr lang="ko-KR" alt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지</m:t>
                          </m:r>
                          <m: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모</m:t>
                          </m:r>
                          <m:r>
                            <a:rPr lang="ko-KR" altLang="en-US" sz="12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든</m:t>
                          </m:r>
                          <m: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노</m:t>
                          </m:r>
                          <m:r>
                            <a:rPr lang="ko-KR" altLang="en-US" sz="12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드</m:t>
                          </m:r>
                          <m:r>
                            <a:rPr lang="ko-KR" alt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들</m:t>
                          </m:r>
                          <m: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간</m:t>
                          </m:r>
                          <m:r>
                            <a:rPr lang="ko-KR" altLang="en-US" sz="12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의</m:t>
                          </m:r>
                          <m: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lang="ko-KR" altLang="en-US" sz="12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결</m:t>
                          </m:r>
                          <m:r>
                            <a:rPr lang="ko-KR" alt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거</m:t>
                          </m:r>
                          <m:r>
                            <a:rPr lang="ko-KR" altLang="en-US" sz="12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리</m:t>
                          </m:r>
                          <m: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합</m:t>
                          </m:r>
                        </m:den>
                      </m:f>
                    </m:oMath>
                  </m:oMathPara>
                </a14:m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:endParaRPr lang="en-US" altLang="ko-KR" sz="1200" dirty="0" smtClean="0"/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상대적 </a:t>
                </a:r>
                <a:r>
                  <a:rPr lang="ko-KR" altLang="en-US" sz="1200" dirty="0">
                    <a:solidFill>
                      <a:schemeClr val="accent1">
                        <a:lumMod val="75000"/>
                      </a:schemeClr>
                    </a:solidFill>
                  </a:rPr>
                  <a:t>근접 </a:t>
                </a:r>
                <a:r>
                  <a:rPr lang="ko-KR" altLang="en-US" sz="1200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중심성</a:t>
                </a:r>
                <a:r>
                  <a:rPr lang="ko-KR" altLang="en-US" sz="1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altLang="ko-KR" sz="120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r>
                        <a:rPr lang="en-US" altLang="ko-KR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ko-KR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061" y="1005632"/>
                <a:ext cx="5343939" cy="4453976"/>
              </a:xfrm>
              <a:prstGeom prst="rect">
                <a:avLst/>
              </a:prstGeom>
              <a:blipFill>
                <a:blip r:embed="rId3"/>
                <a:stretch>
                  <a:fillRect l="-342" t="-4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/>
          <p:cNvGrpSpPr/>
          <p:nvPr/>
        </p:nvGrpSpPr>
        <p:grpSpPr>
          <a:xfrm>
            <a:off x="401316" y="5663819"/>
            <a:ext cx="5694683" cy="738664"/>
            <a:chOff x="545214" y="6095137"/>
            <a:chExt cx="5759508" cy="738664"/>
          </a:xfrm>
        </p:grpSpPr>
        <p:sp>
          <p:nvSpPr>
            <p:cNvPr id="15" name="TextBox 14"/>
            <p:cNvSpPr txBox="1"/>
            <p:nvPr/>
          </p:nvSpPr>
          <p:spPr>
            <a:xfrm>
              <a:off x="545214" y="6095137"/>
              <a:ext cx="233838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Layout</a:t>
              </a:r>
            </a:p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</a:t>
              </a:r>
              <a:r>
                <a:rPr lang="en-US" altLang="ko-KR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Fruchterman-Reingold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repulsive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force =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83600" y="6095137"/>
              <a:ext cx="34211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Size :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Subscriber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Color :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Closeness Centrality</a:t>
              </a:r>
            </a:p>
            <a:p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연두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낮음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→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풀색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중간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→ 빨강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높음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297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14" y="1460384"/>
            <a:ext cx="5694683" cy="4091870"/>
          </a:xfrm>
          <a:prstGeom prst="rect">
            <a:avLst/>
          </a:prstGeom>
        </p:spPr>
      </p:pic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7867" y="1005632"/>
            <a:ext cx="391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네트워크 분석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추천채널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01316" y="5663819"/>
            <a:ext cx="5694683" cy="738664"/>
            <a:chOff x="545214" y="6095137"/>
            <a:chExt cx="5759508" cy="738664"/>
          </a:xfrm>
        </p:grpSpPr>
        <p:sp>
          <p:nvSpPr>
            <p:cNvPr id="15" name="TextBox 14"/>
            <p:cNvSpPr txBox="1"/>
            <p:nvPr/>
          </p:nvSpPr>
          <p:spPr>
            <a:xfrm>
              <a:off x="545214" y="6095137"/>
              <a:ext cx="233838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Layout</a:t>
              </a:r>
            </a:p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</a:t>
              </a:r>
              <a:r>
                <a:rPr lang="en-US" altLang="ko-KR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Fruchterman-Reingold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repulsive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force =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83600" y="6095137"/>
              <a:ext cx="34211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Size :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Subscriber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Color :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Closeness Centrality</a:t>
              </a:r>
            </a:p>
            <a:p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연두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낮음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→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풀색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중간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→ 빨강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높음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639356"/>
              </p:ext>
            </p:extLst>
          </p:nvPr>
        </p:nvGraphicFramePr>
        <p:xfrm>
          <a:off x="6480310" y="995693"/>
          <a:ext cx="5367132" cy="479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612">
                  <a:extLst>
                    <a:ext uri="{9D8B030D-6E8A-4147-A177-3AD203B41FA5}">
                      <a16:colId xmlns:a16="http://schemas.microsoft.com/office/drawing/2014/main" val="1890445314"/>
                    </a:ext>
                  </a:extLst>
                </a:gridCol>
                <a:gridCol w="1133578">
                  <a:extLst>
                    <a:ext uri="{9D8B030D-6E8A-4147-A177-3AD203B41FA5}">
                      <a16:colId xmlns:a16="http://schemas.microsoft.com/office/drawing/2014/main" val="3284613697"/>
                    </a:ext>
                  </a:extLst>
                </a:gridCol>
                <a:gridCol w="977183">
                  <a:extLst>
                    <a:ext uri="{9D8B030D-6E8A-4147-A177-3AD203B41FA5}">
                      <a16:colId xmlns:a16="http://schemas.microsoft.com/office/drawing/2014/main" val="3773359355"/>
                    </a:ext>
                  </a:extLst>
                </a:gridCol>
                <a:gridCol w="1069759">
                  <a:extLst>
                    <a:ext uri="{9D8B030D-6E8A-4147-A177-3AD203B41FA5}">
                      <a16:colId xmlns:a16="http://schemas.microsoft.com/office/drawing/2014/main" val="1278654366"/>
                    </a:ext>
                  </a:extLst>
                </a:gridCol>
              </a:tblGrid>
              <a:tr h="2918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Channel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Closeness Centrality 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↓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Subscriber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Category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8213271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[Awesome </a:t>
                      </a:r>
                      <a:r>
                        <a:rPr 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Haeun</a:t>
                      </a:r>
                      <a:r>
                        <a:rPr 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어썸하은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2119733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뮤직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10289775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abesfigures</a:t>
                      </a:r>
                      <a:endParaRPr 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19860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48335841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Ashley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08123426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cabincrew</a:t>
                      </a:r>
                      <a:r>
                        <a:rPr 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story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19706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79700581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Coco Riley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167227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16006245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COOKAT KOREA - 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쿠캣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코리아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258178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푸드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00072576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CREKERS DIGITAL STUDIO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63658345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Dingception</a:t>
                      </a:r>
                      <a:endParaRPr 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117115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32752750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drighk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93015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57095939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drighk fancam 2015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249439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연예인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08030230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hanabono</a:t>
                      </a:r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하나보노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192877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54545324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HuhGak (</a:t>
                      </a:r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허각</a:t>
                      </a:r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47304603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Joan Kim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455299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19294187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KOREA</a:t>
                      </a:r>
                      <a:r>
                        <a:rPr lang="ja-JP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とぎもち </a:t>
                      </a:r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토기모치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430958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19244076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LeoJ Makeup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238563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0671564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Mimine Miniature </a:t>
                      </a:r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미미네 미니어쳐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728922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취미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76020967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more RILEY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16935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16837942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narae</a:t>
                      </a:r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나래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30192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26867769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Pikicast</a:t>
                      </a:r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피키캐스트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230006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33015882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Plan A (</a:t>
                      </a:r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플랜에이</a:t>
                      </a:r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53786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5444131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skyPetpark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36703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뮤직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53217741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skyTV </a:t>
                      </a:r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스카이티브이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8155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26158060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SMC</a:t>
                      </a:r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프로덕션 허현우감독 김선형</a:t>
                      </a:r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3178089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SSo LEE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50586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62170117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SSoLEE C.D.P.F.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42416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20727337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 ASMR </a:t>
                      </a:r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성시영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뮤직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613944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VOGUE KOREA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20858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30788378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 Korea </a:t>
                      </a:r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더블유 코리아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21041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8317925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YoonRoot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171512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40071571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Yuno</a:t>
                      </a:r>
                      <a:r>
                        <a:rPr 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GT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15487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31671593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6480310" y="5816986"/>
            <a:ext cx="536713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 Closeness Centrality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순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30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 상위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채널표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7366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329" y="1002185"/>
            <a:ext cx="4068671" cy="1912041"/>
          </a:xfrm>
          <a:prstGeom prst="rect">
            <a:avLst/>
          </a:prstGeom>
          <a:ln>
            <a:solidFill>
              <a:srgbClr val="66CCFF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14" y="1460384"/>
            <a:ext cx="5694683" cy="4091870"/>
          </a:xfrm>
          <a:prstGeom prst="rect">
            <a:avLst/>
          </a:prstGeom>
        </p:spPr>
      </p:pic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7867" y="1005632"/>
            <a:ext cx="391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네트워크 분석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추천채널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01316" y="5663819"/>
            <a:ext cx="5694683" cy="738664"/>
            <a:chOff x="545214" y="6095137"/>
            <a:chExt cx="5759508" cy="738664"/>
          </a:xfrm>
        </p:grpSpPr>
        <p:sp>
          <p:nvSpPr>
            <p:cNvPr id="15" name="TextBox 14"/>
            <p:cNvSpPr txBox="1"/>
            <p:nvPr/>
          </p:nvSpPr>
          <p:spPr>
            <a:xfrm>
              <a:off x="545214" y="6095137"/>
              <a:ext cx="233838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Layout</a:t>
              </a:r>
            </a:p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</a:t>
              </a:r>
              <a:r>
                <a:rPr lang="en-US" altLang="ko-KR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Fruchterman-Reingold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repulsive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force =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83600" y="6095137"/>
              <a:ext cx="34211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Size :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Subscriber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Color :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Closeness Centrality</a:t>
              </a:r>
            </a:p>
            <a:p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연두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낮음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→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풀색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중간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→ 빨강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높음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480310" y="3083192"/>
            <a:ext cx="5476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해석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분포와 중앙값을 보면 근접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중심성은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매우 없는 것으로 보인다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&lt;Closeness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Centrality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 상위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채널표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와 네트워크 그림에서 근접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중심성을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나타내는 풀색 → 빨강 노드를 보면 근접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중심성이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높은 노드들의 구독자 수가 다양하게 분포되어 있는 것을 볼 수 있어 구독자 수와 상관이 없다고 볼 수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7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14" y="1460384"/>
            <a:ext cx="5694683" cy="4091870"/>
          </a:xfrm>
          <a:prstGeom prst="rect">
            <a:avLst/>
          </a:prstGeom>
        </p:spPr>
      </p:pic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7867" y="1005632"/>
            <a:ext cx="391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네트워크 분석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추천채널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01316" y="5663819"/>
            <a:ext cx="5694683" cy="738664"/>
            <a:chOff x="545214" y="6095137"/>
            <a:chExt cx="5759508" cy="738664"/>
          </a:xfrm>
        </p:grpSpPr>
        <p:sp>
          <p:nvSpPr>
            <p:cNvPr id="15" name="TextBox 14"/>
            <p:cNvSpPr txBox="1"/>
            <p:nvPr/>
          </p:nvSpPr>
          <p:spPr>
            <a:xfrm>
              <a:off x="545214" y="6095137"/>
              <a:ext cx="233838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Layout</a:t>
              </a:r>
            </a:p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</a:t>
              </a:r>
              <a:r>
                <a:rPr lang="en-US" altLang="ko-KR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Fruchterman-Reingold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repulsive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force =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83600" y="6095137"/>
              <a:ext cx="34211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Size :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Subscriber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Color :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Eigenvector Centrality</a:t>
              </a:r>
            </a:p>
            <a:p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시안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낮음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→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빨강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높음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6848061" y="1005632"/>
            <a:ext cx="534393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고유벡터 </a:t>
            </a:r>
            <a:r>
              <a:rPr lang="ko-KR" altLang="en-US" sz="1400" b="1" dirty="0" err="1" smtClean="0">
                <a:solidFill>
                  <a:schemeClr val="accent1">
                    <a:lumMod val="75000"/>
                  </a:schemeClr>
                </a:solidFill>
              </a:rPr>
              <a:t>중심성</a:t>
            </a: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</a:rPr>
              <a:t>(Eigenvector Centrality)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해당 노드에 직접 연결된 다른 노드들의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중심성에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가중치를 반영하여 계산한 지표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800"/>
              </a:lnSpc>
            </a:pPr>
            <a:endParaRPr lang="en-US" altLang="ko-KR" sz="1200" dirty="0"/>
          </a:p>
          <a:p>
            <a:pPr>
              <a:lnSpc>
                <a:spcPts val="1800"/>
              </a:lnSpc>
            </a:pP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특징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중심성이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높은 노드들과 많이 연결된 노드일수록 해당 노드의 고유벡터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중심성은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커진다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소수의 몇몇 영향력 높은 노드들에 연결되어 있는 것이 다수의 일반 노드들에 연결되어 있는 것보다 더 큰 영향력을 갖게 된다는 것을 설명한다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61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14" y="1460384"/>
            <a:ext cx="5694683" cy="4091870"/>
          </a:xfrm>
          <a:prstGeom prst="rect">
            <a:avLst/>
          </a:prstGeom>
        </p:spPr>
      </p:pic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7867" y="1005632"/>
            <a:ext cx="391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네트워크 분석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추천채널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01316" y="5663819"/>
            <a:ext cx="5694683" cy="738664"/>
            <a:chOff x="545214" y="6095137"/>
            <a:chExt cx="5759508" cy="738664"/>
          </a:xfrm>
        </p:grpSpPr>
        <p:sp>
          <p:nvSpPr>
            <p:cNvPr id="15" name="TextBox 14"/>
            <p:cNvSpPr txBox="1"/>
            <p:nvPr/>
          </p:nvSpPr>
          <p:spPr>
            <a:xfrm>
              <a:off x="545214" y="6095137"/>
              <a:ext cx="233838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Layout</a:t>
              </a:r>
            </a:p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</a:t>
              </a:r>
              <a:r>
                <a:rPr lang="en-US" altLang="ko-KR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Fruchterman-Reingold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repulsive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force =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83600" y="6095137"/>
              <a:ext cx="34211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Size :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Subscriber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Color :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Eigenvector Centrality</a:t>
              </a:r>
            </a:p>
            <a:p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시안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낮음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→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빨강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높음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480310" y="995693"/>
          <a:ext cx="5367132" cy="479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612">
                  <a:extLst>
                    <a:ext uri="{9D8B030D-6E8A-4147-A177-3AD203B41FA5}">
                      <a16:colId xmlns:a16="http://schemas.microsoft.com/office/drawing/2014/main" val="1890445314"/>
                    </a:ext>
                  </a:extLst>
                </a:gridCol>
                <a:gridCol w="1133578">
                  <a:extLst>
                    <a:ext uri="{9D8B030D-6E8A-4147-A177-3AD203B41FA5}">
                      <a16:colId xmlns:a16="http://schemas.microsoft.com/office/drawing/2014/main" val="3284613697"/>
                    </a:ext>
                  </a:extLst>
                </a:gridCol>
                <a:gridCol w="977183">
                  <a:extLst>
                    <a:ext uri="{9D8B030D-6E8A-4147-A177-3AD203B41FA5}">
                      <a16:colId xmlns:a16="http://schemas.microsoft.com/office/drawing/2014/main" val="3773359355"/>
                    </a:ext>
                  </a:extLst>
                </a:gridCol>
                <a:gridCol w="1069759">
                  <a:extLst>
                    <a:ext uri="{9D8B030D-6E8A-4147-A177-3AD203B41FA5}">
                      <a16:colId xmlns:a16="http://schemas.microsoft.com/office/drawing/2014/main" val="1278654366"/>
                    </a:ext>
                  </a:extLst>
                </a:gridCol>
              </a:tblGrid>
              <a:tr h="2918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Channel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Eigenvector Centrality 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↓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Subscriber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Category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8213271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딩고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스토리 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dingo story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926741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10289775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딩고 뮤직 </a:t>
                      </a:r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dingo music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1418867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뮤직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48335841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딩고 </a:t>
                      </a:r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dingo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741562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08123426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일반인들의 소름돋는 라이브 </a:t>
                      </a:r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Best covers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689638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뮤직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79700581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써리의 영상툰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607392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엔터테인먼트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16006245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Dingo Town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00072576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딩고 스타일 </a:t>
                      </a:r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dingo style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221687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63658345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딩고 트래블 </a:t>
                      </a:r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dingo travel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203374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32752750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딩고 푸드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189588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57095939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남자들의 동영상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35651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08030230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딩고 뷰티 </a:t>
                      </a:r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dingo beauty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360603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54545324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dingo freestyle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191576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뮤직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47304603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딩고 맘 </a:t>
                      </a:r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dingo mom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88681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19294187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시발낙지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196565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뮤직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19244076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Dingo KPOP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6516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0671564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양띵 유튜브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1786211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76020967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양띵</a:t>
                      </a:r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서넹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630153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16837942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양띵</a:t>
                      </a:r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눈꽃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451169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26867769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양띵</a:t>
                      </a:r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다주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297046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33015882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양띵</a:t>
                      </a:r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루태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396693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5444131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양띵</a:t>
                      </a:r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삼식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673921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53217741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양띵</a:t>
                      </a:r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콩콩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235950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26158060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양띵</a:t>
                      </a:r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후추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309246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엔터테인먼트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3178089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양띵의 사생활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933458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62170117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화려한팀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94365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20727337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양띵</a:t>
                      </a:r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옴므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291294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613944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TToy</a:t>
                      </a:r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또이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117531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키즈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30788378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코코일기양졍맘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95608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8317925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[Awesome Haeun]</a:t>
                      </a:r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어썸하은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2119733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뮤직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40071571"/>
                  </a:ext>
                </a:extLst>
              </a:tr>
              <a:tr h="14670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abesfigures</a:t>
                      </a:r>
                      <a:endParaRPr lang="en-US" sz="8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8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19860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31671593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6480310" y="5816986"/>
            <a:ext cx="536713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 Eigenvector Centrality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순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30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 상위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채널표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2922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328" y="1002185"/>
            <a:ext cx="4068671" cy="1912041"/>
          </a:xfrm>
          <a:prstGeom prst="rect">
            <a:avLst/>
          </a:prstGeom>
          <a:ln>
            <a:solidFill>
              <a:srgbClr val="66CCFF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14" y="1460384"/>
            <a:ext cx="5694683" cy="4091870"/>
          </a:xfrm>
          <a:prstGeom prst="rect">
            <a:avLst/>
          </a:prstGeom>
        </p:spPr>
      </p:pic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7867" y="1005632"/>
            <a:ext cx="391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네트워크 분석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추천채널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01316" y="5663819"/>
            <a:ext cx="5694683" cy="738664"/>
            <a:chOff x="545214" y="6095137"/>
            <a:chExt cx="5759508" cy="738664"/>
          </a:xfrm>
        </p:grpSpPr>
        <p:sp>
          <p:nvSpPr>
            <p:cNvPr id="15" name="TextBox 14"/>
            <p:cNvSpPr txBox="1"/>
            <p:nvPr/>
          </p:nvSpPr>
          <p:spPr>
            <a:xfrm>
              <a:off x="545214" y="6095137"/>
              <a:ext cx="233838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Layout</a:t>
              </a:r>
            </a:p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</a:t>
              </a:r>
              <a:r>
                <a:rPr lang="en-US" altLang="ko-KR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Fruchterman-Reingold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repulsive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force =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83600" y="6095137"/>
              <a:ext cx="34211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Size :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Subscriber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Color :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Eigenvector Centrality</a:t>
              </a:r>
            </a:p>
            <a:p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시안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낮음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→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빨강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높음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480310" y="3083192"/>
            <a:ext cx="54764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해석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분포와 중앙값을 보면 고유벡터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중심성은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거의 없다고 봐도 무방하다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고유벡터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중심성이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높은 빨간색 노드를 보면 그 수도 많지 않으며 내향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연결정도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(In-Degree)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 높고 파생채널들이 많았던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딩고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*”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채널이거나 이 채널들과 연결된 채널들이 고유벡터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중심성이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높은 것으로 보인다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Eigenvector Centrality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 상위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채널표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보면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많은 채널이 종속변수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(subs,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구독자 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분위수인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159,636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명보다 높거나 비슷한 걸 볼 수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800"/>
              </a:lnSpc>
            </a:pP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전략</a:t>
            </a:r>
            <a:endParaRPr lang="en-US" altLang="ko-KR" sz="1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많은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채널로부터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추천을 받는 채널들과 연결성을 갖는 즉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영향력이 있는 채널과 연결성을 갖도록 접점을 찾는다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33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Ⅳ.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결론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37867" y="1456898"/>
            <a:ext cx="1112307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400" b="1" dirty="0" err="1" smtClean="0">
                <a:solidFill>
                  <a:schemeClr val="accent1">
                    <a:lumMod val="75000"/>
                  </a:schemeClr>
                </a:solidFill>
              </a:rPr>
              <a:t>수치형</a:t>
            </a: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 변수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구독자 수를 증가시키기 위해서는 총 조회수를 올려야 한다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총 조회수를 올리는 방안으로 양적인 부분에서 지속적인 비디오 업로드를 통해 비디오 수를 증가시켜야 한다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그 외에 질적인 부분에서 영상의 콘텐츠의 질을 향상시켜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영상별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조회수를 향상시키도록 해야 한다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800"/>
              </a:lnSpc>
            </a:pP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범주형 변수</a:t>
            </a:r>
            <a:endParaRPr lang="en-US" altLang="ko-KR" sz="1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 카테고리 채널 그룹 중 최소 시장성이 좋고 경쟁자가 많지 않은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먹방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ASMR &gt;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키즈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교육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강의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뉴스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연예인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펫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 …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카테고리의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채널을 운영하면 기본적으로 어느 정도의 구독자 수를 모을 수 있으며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구독자 수도 빠르게 증가시킬 수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타플랫폼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서비스를 많이 운영할수록 채널의 홍보 효과를 가져와 구독자 수 증가에 도움이 된다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채널의 홈 섹션을 많이 활용하여 채널 내 동영상들의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구성을 잘 보여주면서 관심을 끌 수 있는 동영상 위주로 배치하여 관심도를 증가시키고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다양한 콘텐츠의 동영상을 업로드하여 다양성을 늘려 지루하지 않고 풍부한 소재를 어필하도록 해야 한다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800"/>
              </a:lnSpc>
            </a:pP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논리형 변수</a:t>
            </a:r>
            <a:endParaRPr lang="en-US" altLang="ko-KR" sz="1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메인비디오를 사용하는 것은 선택이 아니라 필수이다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메인비디오는 채널 소개 영상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인기 영상 등으로 분류하여 사용할 수 있으며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채널을 대표하는 만큼 콘텐츠에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신경써서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시청자의 호기심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관심도를 자극하여 시청자가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채널 내에서 더 많은 활동을 하도록 유도하는 것이 좋다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800"/>
              </a:lnSpc>
            </a:pPr>
            <a:r>
              <a:rPr lang="ko-KR" altLang="en-US" sz="1400" b="1" dirty="0" err="1" smtClean="0">
                <a:solidFill>
                  <a:schemeClr val="accent1">
                    <a:lumMod val="75000"/>
                  </a:schemeClr>
                </a:solidFill>
              </a:rPr>
              <a:t>리스트형</a:t>
            </a: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 변수</a:t>
            </a:r>
            <a:endParaRPr lang="en-US" altLang="ko-KR" sz="1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내향 연결중심성과 고유벡터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중심성을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봤을 때 샘플 수 대비 매우 설명력이 높은 수치는 아니지만 많은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채널들의 추천을 받고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영향력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있는 채널과의 연결성이 있는 것은 구독자 수 증가에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도움이 된다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따라서 많은 채널 또는 영향력이 있는 채널과 소통하여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콘텐츠를 함께 하거나 언급이 많이 되도록 하는 것이 좋다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매개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중심성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근접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중심성을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봤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 때 독자적인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채널 운영만으로도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구독자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수를 증가시킬 수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있는 가능성이 충분히 있기 때문에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위의 결론을 바탕으로 한 구독자 수에 영향을 미치는 요소 중심으로 관리가 필요하다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7867" y="1005632"/>
            <a:ext cx="391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부분별 결론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86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Ⅳ.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결론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37867" y="1456898"/>
            <a:ext cx="11123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신규 채널을 운영할 계획이거나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아직 구독자 수가 적은 채널들이 구독자 수를 증가하기 위해서는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채널이 많이 노출될 수 있도록 타 플랫폼과 타 채널을 적극적으로 활용해야 하며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노출되었을 때 시청자가 흥미를 가질 수 있도록 채널의 구성과 콘텐츠에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신경쓰는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것이 좋다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또한 동영상을 많이 업로드하여 수적 공세를 하는 것도 구독자 수 증가에 도움을 준다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시장 유연성이 좋은 카테고리인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먹방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 ASMR &gt;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키즈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교육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강의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&gt;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뉴스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정치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연예인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펫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 …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채널을 운영하는 것이 좋다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7867" y="1005632"/>
            <a:ext cx="391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종합 결론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01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Ⅳ.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결론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37867" y="1456898"/>
            <a:ext cx="1112307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400" b="1" dirty="0" err="1" smtClean="0">
                <a:solidFill>
                  <a:schemeClr val="accent1">
                    <a:lumMod val="75000"/>
                  </a:schemeClr>
                </a:solidFill>
              </a:rPr>
              <a:t>콘텐츠적</a:t>
            </a: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 연구의 미진</a:t>
            </a:r>
            <a:endParaRPr lang="en-US" altLang="ko-KR" sz="1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영상 콘텐츠에 대한 영향을 간접적으로 일부 접근했지만 직접적인 접근 연구 미진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800"/>
              </a:lnSpc>
            </a:pP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데이터의 미흡</a:t>
            </a:r>
            <a:endParaRPr lang="en-US" altLang="ko-KR" sz="1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영상의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업로드 주기에 따른 구독자 수의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상관성과 같은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영상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별 데이터를 이용한 변수들의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부재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카테고리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분류의 결측 및 정확도 미확인 등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시청자들의 활동데이터를 기반으로 하는 변수 부재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800"/>
              </a:lnSpc>
            </a:pPr>
            <a:r>
              <a:rPr lang="ko-KR" altLang="en-US" sz="1400" b="1" dirty="0" err="1" smtClean="0">
                <a:solidFill>
                  <a:schemeClr val="accent1">
                    <a:lumMod val="75000"/>
                  </a:schemeClr>
                </a:solidFill>
              </a:rPr>
              <a:t>비모수적</a:t>
            </a: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 연구</a:t>
            </a:r>
            <a:endParaRPr lang="en-US" altLang="ko-KR" sz="1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멱함수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분포 특성으로 인해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모수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추정이 불가능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연구결과가 샘플데이터에 국한됨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7867" y="1005632"/>
            <a:ext cx="391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부족한 점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38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20020" y="89171"/>
            <a:ext cx="2984740" cy="603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Ⅱ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배경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이론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31775" y="1009290"/>
            <a:ext cx="113045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400" b="1" dirty="0" err="1" smtClean="0">
                <a:solidFill>
                  <a:schemeClr val="accent1">
                    <a:lumMod val="75000"/>
                  </a:schemeClr>
                </a:solidFill>
              </a:rPr>
              <a:t>척도없는</a:t>
            </a: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 네트워크 </a:t>
            </a:r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</a:rPr>
              <a:t>Scale-free</a:t>
            </a:r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</a:rPr>
              <a:t>etwork</a:t>
            </a:r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en-US" altLang="ko-KR" sz="10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ko-KR" sz="1000" b="1" dirty="0" err="1">
                <a:solidFill>
                  <a:schemeClr val="accent1">
                    <a:lumMod val="75000"/>
                  </a:schemeClr>
                </a:solidFill>
              </a:rPr>
              <a:t>Sohn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000" b="1" dirty="0" err="1">
                <a:solidFill>
                  <a:schemeClr val="accent1">
                    <a:lumMod val="75000"/>
                  </a:schemeClr>
                </a:solidFill>
              </a:rPr>
              <a:t>Jongsoo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, 2011)</a:t>
            </a:r>
            <a:endParaRPr lang="en-US" altLang="ko-KR" sz="10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척도없는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네트워크 특징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628650" lvl="1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대부분 연결선이 적으나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연결선이 많은 점들도 적은 확률로 존재한다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네트워크 구조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ts val="1800"/>
              </a:lnSpc>
            </a:pP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800"/>
              </a:lnSpc>
            </a:pPr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800"/>
              </a:lnSpc>
            </a:pP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800"/>
              </a:lnSpc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800"/>
              </a:lnSpc>
            </a:pP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800"/>
              </a:lnSpc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800"/>
              </a:lnSpc>
            </a:pP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800"/>
              </a:lnSpc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분포 형태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800"/>
              </a:lnSpc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800"/>
              </a:lnSpc>
            </a:pP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800"/>
              </a:lnSpc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800"/>
              </a:lnSpc>
            </a:pP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15" y="4421279"/>
            <a:ext cx="3619232" cy="17968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14" y="1970780"/>
            <a:ext cx="3715434" cy="20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1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20020" y="89171"/>
            <a:ext cx="2984740" cy="603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Ⅴ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참고문헌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82386" y="1147175"/>
            <a:ext cx="1150481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dirty="0" err="1"/>
              <a:t>강병남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정하웅</a:t>
            </a:r>
            <a:r>
              <a:rPr lang="en-US" altLang="ko-KR" sz="1200" dirty="0"/>
              <a:t>. (2003). [</a:t>
            </a:r>
            <a:r>
              <a:rPr lang="ko-KR" altLang="en-US" sz="1200" dirty="0"/>
              <a:t>네트워크 세상보기 </a:t>
            </a:r>
            <a:r>
              <a:rPr lang="en-US" altLang="ko-KR" sz="1200" dirty="0"/>
              <a:t>– 2] </a:t>
            </a:r>
            <a:r>
              <a:rPr lang="ko-KR" altLang="en-US" sz="1200" dirty="0"/>
              <a:t>인터넷으로 밝혀진 좁은 세상의 구조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과학동아</a:t>
            </a:r>
            <a:r>
              <a:rPr lang="ko-KR" altLang="en-US" sz="1200" dirty="0"/>
              <a:t> </a:t>
            </a:r>
            <a:r>
              <a:rPr lang="en-US" altLang="ko-KR" sz="1200" dirty="0"/>
              <a:t>2003</a:t>
            </a:r>
            <a:r>
              <a:rPr lang="ko-KR" altLang="en-US" sz="1200" dirty="0"/>
              <a:t>년 </a:t>
            </a:r>
            <a:r>
              <a:rPr lang="en-US" altLang="ko-KR" sz="1200" dirty="0"/>
              <a:t>2</a:t>
            </a:r>
            <a:r>
              <a:rPr lang="ko-KR" altLang="en-US" sz="1200" dirty="0"/>
              <a:t>월호</a:t>
            </a:r>
            <a:r>
              <a:rPr lang="en-US" altLang="ko-KR" sz="1200" dirty="0"/>
              <a:t>(</a:t>
            </a:r>
            <a:r>
              <a:rPr lang="ko-KR" altLang="en-US" sz="1200" dirty="0"/>
              <a:t>통권 제</a:t>
            </a:r>
            <a:r>
              <a:rPr lang="en-US" altLang="ko-KR" sz="1200" dirty="0"/>
              <a:t>206</a:t>
            </a:r>
            <a:r>
              <a:rPr lang="ko-KR" altLang="en-US" sz="1200" dirty="0"/>
              <a:t>호</a:t>
            </a:r>
            <a:r>
              <a:rPr lang="en-US" altLang="ko-KR" sz="1200" dirty="0"/>
              <a:t>), 130-135</a:t>
            </a:r>
            <a:r>
              <a:rPr lang="en-US" altLang="ko-KR" sz="1200" dirty="0" smtClean="0"/>
              <a:t>.</a:t>
            </a:r>
          </a:p>
          <a:p>
            <a:pPr>
              <a:lnSpc>
                <a:spcPts val="1800"/>
              </a:lnSpc>
            </a:pPr>
            <a:r>
              <a:rPr lang="ko-KR" altLang="en-US" sz="1200" dirty="0" err="1" smtClean="0"/>
              <a:t>김기민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신일기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(2017). </a:t>
            </a:r>
            <a:r>
              <a:rPr lang="ko-KR" altLang="en-US" sz="1200" dirty="0"/>
              <a:t>콘텐츠의 크리에이티브 요소와 지각된 콘텐츠 속성 따른 </a:t>
            </a:r>
            <a:r>
              <a:rPr lang="ko-KR" altLang="en-US" sz="1200" dirty="0" err="1"/>
              <a:t>비교효과</a:t>
            </a:r>
            <a:r>
              <a:rPr lang="ko-KR" altLang="en-US" sz="1200" dirty="0"/>
              <a:t> 연구</a:t>
            </a:r>
            <a:r>
              <a:rPr lang="en-US" altLang="ko-KR" sz="1200" dirty="0"/>
              <a:t>: </a:t>
            </a:r>
            <a:r>
              <a:rPr lang="ko-KR" altLang="en-US" sz="1200" dirty="0"/>
              <a:t>유튜브 </a:t>
            </a:r>
            <a:r>
              <a:rPr lang="ko-KR" altLang="en-US" sz="1200" dirty="0" err="1"/>
              <a:t>뷰티</a:t>
            </a:r>
            <a:r>
              <a:rPr lang="ko-KR" altLang="en-US" sz="1200" dirty="0"/>
              <a:t> 콘텐츠 분석을 중심으로</a:t>
            </a:r>
            <a:r>
              <a:rPr lang="en-US" altLang="ko-KR" sz="1200" dirty="0"/>
              <a:t>. OOH</a:t>
            </a:r>
            <a:r>
              <a:rPr lang="ko-KR" altLang="en-US" sz="1200" dirty="0" err="1"/>
              <a:t>광고학연구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14(3), 5-33.</a:t>
            </a:r>
          </a:p>
          <a:p>
            <a:pPr>
              <a:lnSpc>
                <a:spcPts val="1800"/>
              </a:lnSpc>
            </a:pPr>
            <a:r>
              <a:rPr lang="ko-KR" altLang="en-US" sz="1200" dirty="0" smtClean="0"/>
              <a:t>김정현</a:t>
            </a:r>
            <a:r>
              <a:rPr lang="en-US" altLang="ko-KR" sz="1200" dirty="0"/>
              <a:t>, </a:t>
            </a:r>
            <a:r>
              <a:rPr lang="ko-KR" altLang="en-US" sz="1200" dirty="0"/>
              <a:t>김보영</a:t>
            </a:r>
            <a:r>
              <a:rPr lang="en-US" altLang="ko-KR" sz="1200" dirty="0"/>
              <a:t>. (2018). </a:t>
            </a:r>
            <a:r>
              <a:rPr lang="ko-KR" altLang="en-US" sz="1200" dirty="0"/>
              <a:t>디지털 문화매개자로서 </a:t>
            </a:r>
            <a:r>
              <a:rPr lang="en-US" altLang="ko-KR" sz="1200" dirty="0"/>
              <a:t>1</a:t>
            </a:r>
            <a:r>
              <a:rPr lang="ko-KR" altLang="en-US" sz="1200" dirty="0"/>
              <a:t>인 미디어</a:t>
            </a:r>
            <a:r>
              <a:rPr lang="en-US" altLang="ko-KR" sz="1200" dirty="0"/>
              <a:t>, </a:t>
            </a:r>
            <a:r>
              <a:rPr lang="ko-KR" altLang="en-US" sz="1200" dirty="0"/>
              <a:t>유튜브 채널 </a:t>
            </a:r>
            <a:r>
              <a:rPr lang="en-US" altLang="ko-KR" sz="1200" dirty="0"/>
              <a:t>〈</a:t>
            </a:r>
            <a:r>
              <a:rPr lang="ko-KR" altLang="en-US" sz="1200" dirty="0" err="1"/>
              <a:t>영국남자</a:t>
            </a:r>
            <a:r>
              <a:rPr lang="en-US" altLang="ko-KR" sz="1200" dirty="0"/>
              <a:t>〉. </a:t>
            </a:r>
            <a:r>
              <a:rPr lang="ko-KR" altLang="en-US" sz="1200" dirty="0" err="1"/>
              <a:t>한국콘텐츠학회논문지</a:t>
            </a:r>
            <a:r>
              <a:rPr lang="en-US" altLang="ko-KR" sz="1200" dirty="0"/>
              <a:t>, 18(6), 50-62</a:t>
            </a:r>
            <a:r>
              <a:rPr lang="en-US" altLang="ko-KR" sz="1200" dirty="0" smtClean="0"/>
              <a:t>.</a:t>
            </a:r>
          </a:p>
          <a:p>
            <a:pPr>
              <a:lnSpc>
                <a:spcPts val="1800"/>
              </a:lnSpc>
            </a:pPr>
            <a:r>
              <a:rPr lang="ko-KR" altLang="en-US" sz="1200" dirty="0" err="1" smtClean="0"/>
              <a:t>두산백과</a:t>
            </a:r>
            <a:r>
              <a:rPr lang="en-US" altLang="ko-KR" sz="1200" dirty="0" smtClean="0"/>
              <a:t>. </a:t>
            </a:r>
            <a:r>
              <a:rPr lang="en-US" altLang="ko-KR" sz="1200" dirty="0">
                <a:hlinkClick r:id="rId2"/>
              </a:rPr>
              <a:t>http://www.doopedia.co.kr</a:t>
            </a:r>
            <a:r>
              <a:rPr lang="en-US" altLang="ko-KR" sz="1200" dirty="0" smtClean="0">
                <a:hlinkClick r:id="rId2"/>
              </a:rPr>
              <a:t>/</a:t>
            </a:r>
            <a:r>
              <a:rPr lang="en-US" altLang="ko-KR" sz="1200" dirty="0" smtClean="0"/>
              <a:t>.</a:t>
            </a:r>
          </a:p>
          <a:p>
            <a:pPr>
              <a:lnSpc>
                <a:spcPts val="1800"/>
              </a:lnSpc>
            </a:pPr>
            <a:r>
              <a:rPr lang="ko-KR" altLang="en-US" sz="1200" dirty="0" err="1"/>
              <a:t>박병언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임규건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(2015). </a:t>
            </a:r>
            <a:r>
              <a:rPr lang="ko-KR" altLang="en-US" sz="1200" dirty="0"/>
              <a:t>일반영향요인과 </a:t>
            </a:r>
            <a:r>
              <a:rPr lang="ko-KR" altLang="en-US" sz="1200" dirty="0" err="1"/>
              <a:t>댓글기반</a:t>
            </a:r>
            <a:r>
              <a:rPr lang="ko-KR" altLang="en-US" sz="1200" dirty="0"/>
              <a:t> 콘텐츠 네트워크 분석을 통합한 유튜브</a:t>
            </a:r>
            <a:r>
              <a:rPr lang="en-US" altLang="ko-KR" sz="1200" dirty="0"/>
              <a:t>(</a:t>
            </a:r>
            <a:r>
              <a:rPr lang="en-US" altLang="ko-KR" sz="1200" dirty="0" err="1"/>
              <a:t>Youtube</a:t>
            </a:r>
            <a:r>
              <a:rPr lang="en-US" altLang="ko-KR" sz="1200" dirty="0"/>
              <a:t>)</a:t>
            </a:r>
            <a:r>
              <a:rPr lang="ko-KR" altLang="en-US" sz="1200" dirty="0"/>
              <a:t>상의 콘텐츠 확산 영향요인 연구</a:t>
            </a:r>
            <a:r>
              <a:rPr lang="en-US" altLang="ko-KR" sz="1200" dirty="0"/>
              <a:t>. </a:t>
            </a:r>
            <a:r>
              <a:rPr lang="ko-KR" altLang="en-US" sz="1200" dirty="0"/>
              <a:t>지능정보연구</a:t>
            </a:r>
            <a:r>
              <a:rPr lang="en-US" altLang="ko-KR" sz="1200" dirty="0"/>
              <a:t>, 21(3), 19-36</a:t>
            </a:r>
            <a:r>
              <a:rPr lang="en-US" altLang="ko-KR" sz="1200" dirty="0" smtClean="0"/>
              <a:t>.</a:t>
            </a:r>
          </a:p>
          <a:p>
            <a:pPr>
              <a:lnSpc>
                <a:spcPts val="1800"/>
              </a:lnSpc>
            </a:pPr>
            <a:r>
              <a:rPr lang="ko-KR" altLang="en-US" sz="1200" dirty="0"/>
              <a:t>박정이</a:t>
            </a:r>
            <a:r>
              <a:rPr lang="en-US" altLang="ko-KR" sz="1200" dirty="0"/>
              <a:t>, </a:t>
            </a:r>
            <a:r>
              <a:rPr lang="ko-KR" altLang="en-US" sz="1200" dirty="0"/>
              <a:t>임지은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황장선</a:t>
            </a:r>
            <a:r>
              <a:rPr lang="en-US" altLang="ko-KR" sz="1200" dirty="0"/>
              <a:t>. (2018). </a:t>
            </a:r>
            <a:r>
              <a:rPr lang="ko-KR" altLang="en-US" sz="1200" dirty="0"/>
              <a:t>유튜브 브랜드 채널 콘텐츠의 커뮤니케이션 전략</a:t>
            </a:r>
            <a:r>
              <a:rPr lang="en-US" altLang="ko-KR" sz="1200" dirty="0"/>
              <a:t>. </a:t>
            </a:r>
            <a:r>
              <a:rPr lang="ko-KR" altLang="en-US" sz="1200" dirty="0"/>
              <a:t>한국광고홍보학보</a:t>
            </a:r>
            <a:r>
              <a:rPr lang="en-US" altLang="ko-KR" sz="1200" dirty="0"/>
              <a:t>, 20(2), 95-151</a:t>
            </a:r>
            <a:r>
              <a:rPr lang="en-US" altLang="ko-KR" sz="1200" dirty="0" smtClean="0"/>
              <a:t>.</a:t>
            </a:r>
          </a:p>
          <a:p>
            <a:pPr>
              <a:lnSpc>
                <a:spcPts val="1800"/>
              </a:lnSpc>
            </a:pPr>
            <a:r>
              <a:rPr lang="ko-KR" altLang="en-US" sz="1200" dirty="0" smtClean="0"/>
              <a:t>서울산업진흥원</a:t>
            </a:r>
            <a:r>
              <a:rPr lang="en-US" altLang="ko-KR" sz="1200" dirty="0" smtClean="0"/>
              <a:t>(SBA).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(2016). </a:t>
            </a:r>
            <a:r>
              <a:rPr lang="ko-KR" altLang="en-US" sz="1200" dirty="0" smtClean="0"/>
              <a:t>미래형 </a:t>
            </a:r>
            <a:r>
              <a:rPr lang="ko-KR" altLang="en-US" sz="1200" dirty="0" err="1" smtClean="0"/>
              <a:t>신직업군</a:t>
            </a:r>
            <a:r>
              <a:rPr lang="ko-KR" altLang="en-US" sz="1200" dirty="0" smtClean="0"/>
              <a:t> 총서 </a:t>
            </a:r>
            <a:r>
              <a:rPr lang="en-US" altLang="ko-KR" sz="1200" dirty="0" smtClean="0"/>
              <a:t>GUIDEBOOK</a:t>
            </a:r>
          </a:p>
          <a:p>
            <a:pPr>
              <a:lnSpc>
                <a:spcPts val="1800"/>
              </a:lnSpc>
            </a:pPr>
            <a:r>
              <a:rPr lang="ko-KR" altLang="en-US" sz="1200" dirty="0" err="1"/>
              <a:t>이수상</a:t>
            </a:r>
            <a:r>
              <a:rPr lang="en-US" altLang="ko-KR" sz="1200" dirty="0"/>
              <a:t>. (2013). </a:t>
            </a:r>
            <a:r>
              <a:rPr lang="ko-KR" altLang="en-US" sz="1200" dirty="0"/>
              <a:t>우리나라 공공도서관의 규모에 나타나는 </a:t>
            </a:r>
            <a:r>
              <a:rPr lang="ko-KR" altLang="en-US" sz="1200" dirty="0" err="1"/>
              <a:t>복잡계</a:t>
            </a:r>
            <a:r>
              <a:rPr lang="ko-KR" altLang="en-US" sz="1200" dirty="0"/>
              <a:t> 현상에 관한 연구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한국도서관정보학회지</a:t>
            </a:r>
            <a:r>
              <a:rPr lang="en-US" altLang="ko-KR" sz="1200" dirty="0"/>
              <a:t>, 44(4), 399-419</a:t>
            </a:r>
            <a:r>
              <a:rPr lang="en-US" altLang="ko-KR" sz="1200" dirty="0" smtClean="0"/>
              <a:t>.</a:t>
            </a:r>
          </a:p>
          <a:p>
            <a:pPr>
              <a:lnSpc>
                <a:spcPts val="1800"/>
              </a:lnSpc>
            </a:pPr>
            <a:r>
              <a:rPr lang="ko-KR" altLang="en-US" sz="1200" dirty="0" smtClean="0"/>
              <a:t>한국전자통신연구원</a:t>
            </a:r>
            <a:r>
              <a:rPr lang="en-US" altLang="ko-KR" sz="1200" dirty="0" smtClean="0"/>
              <a:t>. (2014). </a:t>
            </a:r>
            <a:r>
              <a:rPr lang="ko-KR" altLang="en-US" sz="1200" dirty="0" smtClean="0"/>
              <a:t>스마트미디어 </a:t>
            </a:r>
            <a:r>
              <a:rPr lang="ko-KR" altLang="en-US" sz="1200" dirty="0" err="1" smtClean="0"/>
              <a:t>이용동향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>
              <a:lnSpc>
                <a:spcPts val="1800"/>
              </a:lnSpc>
            </a:pPr>
            <a:r>
              <a:rPr lang="ko-KR" altLang="en-US" sz="1200" dirty="0" err="1" smtClean="0"/>
              <a:t>한석희</a:t>
            </a:r>
            <a:r>
              <a:rPr lang="en-US" altLang="ko-KR" sz="1200" dirty="0"/>
              <a:t>. (2018). </a:t>
            </a:r>
            <a:r>
              <a:rPr lang="ko-KR" altLang="en-US" sz="1200" dirty="0"/>
              <a:t>국내에서 제작된 인기 </a:t>
            </a:r>
            <a:r>
              <a:rPr lang="en-US" altLang="ko-KR" sz="1200" dirty="0"/>
              <a:t>YouTube </a:t>
            </a:r>
            <a:r>
              <a:rPr lang="ko-KR" altLang="en-US" sz="1200" dirty="0"/>
              <a:t>채널 분석</a:t>
            </a:r>
            <a:r>
              <a:rPr lang="en-US" altLang="ko-KR" sz="1200" dirty="0"/>
              <a:t>. </a:t>
            </a:r>
            <a:r>
              <a:rPr lang="ko-KR" altLang="en-US" sz="1200" dirty="0"/>
              <a:t>한국인터넷방송통신학회 </a:t>
            </a:r>
            <a:r>
              <a:rPr lang="ko-KR" altLang="en-US" sz="1200" dirty="0" err="1"/>
              <a:t>논문지</a:t>
            </a:r>
            <a:r>
              <a:rPr lang="en-US" altLang="ko-KR" sz="1200" dirty="0"/>
              <a:t>, 18(2), 11-17</a:t>
            </a:r>
            <a:r>
              <a:rPr lang="en-US" altLang="ko-KR" sz="1200" dirty="0" smtClean="0"/>
              <a:t>.</a:t>
            </a:r>
          </a:p>
          <a:p>
            <a:pPr>
              <a:lnSpc>
                <a:spcPts val="1800"/>
              </a:lnSpc>
            </a:pPr>
            <a:r>
              <a:rPr lang="pt-BR" altLang="ko-KR" sz="1200" dirty="0"/>
              <a:t>Flavio Figueiredo, Jussara M. Almeida, Marcos André Gonçalves, Fabrício Benevenuto. (2014). </a:t>
            </a:r>
            <a:r>
              <a:rPr lang="en-US" altLang="ko-KR" sz="1200" dirty="0"/>
              <a:t>On the Dynamics of Social Media Popularity: A YouTube Case Study. ACM transactions on Internet technology, 14(4), 1533-5399</a:t>
            </a:r>
            <a:r>
              <a:rPr lang="en-US" altLang="ko-KR" sz="1200" dirty="0" smtClean="0"/>
              <a:t>.</a:t>
            </a:r>
          </a:p>
          <a:p>
            <a:pPr>
              <a:lnSpc>
                <a:spcPts val="1800"/>
              </a:lnSpc>
            </a:pPr>
            <a:r>
              <a:rPr lang="en-US" altLang="ko-KR" sz="1200" dirty="0" err="1" smtClean="0"/>
              <a:t>Sohn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Jongsoo</a:t>
            </a:r>
            <a:r>
              <a:rPr lang="en-US" altLang="ko-KR" sz="1200" dirty="0" smtClean="0"/>
              <a:t>. </a:t>
            </a:r>
            <a:r>
              <a:rPr lang="en-US" altLang="ko-KR" sz="1200" dirty="0"/>
              <a:t>(2011), Complex Network </a:t>
            </a:r>
            <a:r>
              <a:rPr lang="en-US" altLang="ko-KR" sz="1200" dirty="0" smtClean="0"/>
              <a:t>Science</a:t>
            </a:r>
          </a:p>
          <a:p>
            <a:pPr>
              <a:lnSpc>
                <a:spcPts val="1800"/>
              </a:lnSpc>
            </a:pPr>
            <a:r>
              <a:rPr lang="en-US" altLang="ko-KR" sz="1200" dirty="0" smtClean="0"/>
              <a:t>William </a:t>
            </a:r>
            <a:r>
              <a:rPr lang="en-US" altLang="ko-KR" sz="1200" dirty="0" err="1" smtClean="0"/>
              <a:t>Hoiles</a:t>
            </a:r>
            <a:r>
              <a:rPr lang="en-US" altLang="ko-KR" sz="1200" dirty="0" smtClean="0"/>
              <a:t>. (2017). Engagement and Popularity Dynamics of YouTube Videos and Sensitivity to Meta-Data. </a:t>
            </a:r>
            <a:r>
              <a:rPr lang="en-US" altLang="ko-KR" sz="1200" dirty="0"/>
              <a:t>IEEE transactions on knowledge and data </a:t>
            </a:r>
            <a:r>
              <a:rPr lang="en-US" altLang="ko-KR" sz="1200" dirty="0" smtClean="0"/>
              <a:t>engineering, 29(7),1426-1437.</a:t>
            </a:r>
          </a:p>
        </p:txBody>
      </p:sp>
    </p:spTree>
    <p:extLst>
      <p:ext uri="{BB962C8B-B14F-4D97-AF65-F5344CB8AC3E}">
        <p14:creationId xmlns:p14="http://schemas.microsoft.com/office/powerpoint/2010/main" val="189961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20020" y="89171"/>
            <a:ext cx="2984740" cy="603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Ⅱ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배경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이론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31775" y="1009290"/>
                <a:ext cx="6767294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800"/>
                  </a:lnSpc>
                </a:pPr>
                <a:r>
                  <a:rPr lang="ko-KR" altLang="en-US" sz="14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멱함수 분포</a:t>
                </a:r>
                <a:r>
                  <a:rPr lang="en-US" altLang="ko-KR" sz="14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(</a:t>
                </a:r>
                <a:r>
                  <a:rPr lang="en-US" altLang="ko-KR" sz="14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Power-law Distribution)</a:t>
                </a:r>
                <a:r>
                  <a:rPr lang="en-US" altLang="ko-KR" sz="10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(</a:t>
                </a:r>
                <a:r>
                  <a:rPr lang="en-US" altLang="ko-KR" sz="1000" b="1" dirty="0" err="1">
                    <a:solidFill>
                      <a:schemeClr val="accent1">
                        <a:lumMod val="75000"/>
                      </a:schemeClr>
                    </a:solidFill>
                  </a:rPr>
                  <a:t>Sohn</a:t>
                </a:r>
                <a:r>
                  <a:rPr lang="en-US" altLang="ko-KR" sz="1000" b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000" b="1" dirty="0" err="1">
                    <a:solidFill>
                      <a:schemeClr val="accent1">
                        <a:lumMod val="75000"/>
                      </a:schemeClr>
                    </a:solidFill>
                  </a:rPr>
                  <a:t>Jongsoo</a:t>
                </a:r>
                <a:r>
                  <a:rPr lang="en-US" altLang="ko-KR" sz="1000" b="1" dirty="0">
                    <a:solidFill>
                      <a:schemeClr val="accent1">
                        <a:lumMod val="75000"/>
                      </a:schemeClr>
                    </a:solidFill>
                  </a:rPr>
                  <a:t>, 2011</a:t>
                </a:r>
                <a:r>
                  <a:rPr lang="en-US" altLang="ko-KR" sz="10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)</a:t>
                </a:r>
                <a:endParaRPr lang="en-US" altLang="ko-KR" sz="1000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분포 형태</a:t>
                </a: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멱함수</a:t>
                </a: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:r>
                  <a:rPr lang="en-US" altLang="ko-KR" sz="12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                       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-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상수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가 있을 때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altLang="ko-K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꼴로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증가하는 함수</a:t>
                </a: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71450" indent="-1714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멱함수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법칙</a:t>
                </a: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</a:t>
                </a:r>
                <a:r>
                  <a:rPr lang="ko-KR" altLang="en-US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분포함수를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라고 할 때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ko-KR" altLang="en-US" sz="12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도수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(degree)</a:t>
                </a:r>
              </a:p>
              <a:p>
                <a:pPr>
                  <a:lnSpc>
                    <a:spcPts val="1800"/>
                  </a:lnSpc>
                </a:pP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-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가 늘어날수록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가 점점 작아지는 분포</a:t>
                </a: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altLang="ko-K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ko-KR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~ </m:t>
                    </m:r>
                    <m:sSup>
                      <m:sSupPr>
                        <m:ctrlPr>
                          <a:rPr lang="en-US" altLang="ko-KR" sz="1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ko-KR" sz="1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altLang="ko-KR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(~</a:t>
                </a:r>
                <a:r>
                  <a:rPr lang="ko-KR" altLang="en-US" sz="12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는 근사값</a:t>
                </a:r>
                <a:r>
                  <a:rPr lang="en-US" altLang="ko-KR" sz="12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</a:p>
              <a:p>
                <a:pPr>
                  <a:lnSpc>
                    <a:spcPts val="1800"/>
                  </a:lnSpc>
                </a:pP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- 2 &lt; r &lt; 3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이면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분산이 존재하지 않고 발산하므로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scale-free network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라고 부름</a:t>
                </a: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75" y="1009290"/>
                <a:ext cx="6767294" cy="4708981"/>
              </a:xfrm>
              <a:prstGeom prst="rect">
                <a:avLst/>
              </a:prstGeom>
              <a:blipFill>
                <a:blip r:embed="rId2"/>
                <a:stretch>
                  <a:fillRect l="-270" t="-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53" y="1590175"/>
            <a:ext cx="4871013" cy="225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5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1061" y="111994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 err="1" smtClean="0">
                <a:solidFill>
                  <a:schemeClr val="accent1">
                    <a:lumMod val="75000"/>
                  </a:schemeClr>
                </a:solidFill>
              </a:rPr>
              <a:t>연구질문</a:t>
            </a:r>
            <a:endParaRPr lang="en-US" altLang="ko-KR" sz="1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Q1)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채널 레벨 특성은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구독자 수에 영향을 미치는가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Q2)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채널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카테고리에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따라 구독자 수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분포가 어떠한가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Q3)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채널들은 상호적으로 어떤 네트워크 특성을 가지는가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연구대상</a:t>
            </a:r>
            <a:endParaRPr lang="en-US" altLang="ko-KR" sz="1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국내 유튜브 채널 약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2,500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 채널의 일반 데이터와 메타 데이터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20019" y="89171"/>
            <a:ext cx="3935145" cy="603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연구질문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및 연구대상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56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38678" y="1008028"/>
            <a:ext cx="11419314" cy="5384456"/>
            <a:chOff x="338678" y="1008028"/>
            <a:chExt cx="11419314" cy="5384456"/>
          </a:xfrm>
        </p:grpSpPr>
        <p:sp>
          <p:nvSpPr>
            <p:cNvPr id="67" name="TextBox 66"/>
            <p:cNvSpPr txBox="1"/>
            <p:nvPr/>
          </p:nvSpPr>
          <p:spPr>
            <a:xfrm>
              <a:off x="338679" y="1008028"/>
              <a:ext cx="2901477" cy="35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분석 프로세스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38680" y="6146263"/>
              <a:ext cx="5883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* </a:t>
              </a:r>
              <a:r>
                <a:rPr lang="en-US" altLang="ko-KR" sz="1000" dirty="0" smtClean="0"/>
                <a:t>https</a:t>
              </a:r>
              <a:r>
                <a:rPr lang="en-US" altLang="ko-KR" sz="1000" dirty="0"/>
                <a:t>://web.socialerus.com/ranking/total_ranking.asp?pb_orderBy=CR_SBUSCRIBER_COUNT</a:t>
              </a:r>
              <a:endParaRPr lang="ko-KR" altLang="en-US" dirty="0"/>
            </a:p>
          </p:txBody>
        </p:sp>
        <p:grpSp>
          <p:nvGrpSpPr>
            <p:cNvPr id="102" name="그룹 101"/>
            <p:cNvGrpSpPr/>
            <p:nvPr/>
          </p:nvGrpSpPr>
          <p:grpSpPr>
            <a:xfrm>
              <a:off x="8976295" y="1473782"/>
              <a:ext cx="2781697" cy="4590080"/>
              <a:chOff x="8032077" y="1377357"/>
              <a:chExt cx="2781697" cy="4871999"/>
            </a:xfrm>
          </p:grpSpPr>
          <p:sp>
            <p:nvSpPr>
              <p:cNvPr id="101" name="직사각형 100"/>
              <p:cNvSpPr/>
              <p:nvPr/>
            </p:nvSpPr>
            <p:spPr>
              <a:xfrm>
                <a:off x="8032077" y="1377357"/>
                <a:ext cx="2781697" cy="4871999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데이터 분석 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&amp; 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시각화</a:t>
                </a: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with </a:t>
                </a:r>
                <a:r>
                  <a:rPr lang="en-US" altLang="ko-KR" sz="14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NodeXL</a:t>
                </a:r>
                <a:endPara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</a:t>
                </a:r>
                <a:endPara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" name="모서리가 둥근 직사각형 2"/>
              <p:cNvSpPr/>
              <p:nvPr/>
            </p:nvSpPr>
            <p:spPr>
              <a:xfrm>
                <a:off x="8438983" y="2819478"/>
                <a:ext cx="1937469" cy="1233637"/>
              </a:xfrm>
              <a:prstGeom prst="roundRect">
                <a:avLst/>
              </a:prstGeom>
              <a:solidFill>
                <a:srgbClr val="66CCFF"/>
              </a:solidFill>
              <a:ln>
                <a:solidFill>
                  <a:srgbClr val="66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네트워크 분석</a:t>
                </a:r>
                <a:endParaRPr lang="en-US" altLang="ko-KR" dirty="0" smtClean="0"/>
              </a:p>
              <a:p>
                <a:pPr algn="ctr"/>
                <a:endParaRPr lang="en-US" altLang="ko-KR" dirty="0" smtClean="0"/>
              </a:p>
              <a:p>
                <a:pPr algn="ctr"/>
                <a:r>
                  <a:rPr lang="en-US" altLang="ko-KR" sz="1200" dirty="0" err="1" smtClean="0"/>
                  <a:t>NodeXL</a:t>
                </a:r>
                <a:endParaRPr lang="ko-KR" altLang="en-US" sz="1200" dirty="0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8438983" y="4514593"/>
                <a:ext cx="1937469" cy="1296433"/>
              </a:xfrm>
              <a:prstGeom prst="roundRect">
                <a:avLst/>
              </a:prstGeom>
              <a:solidFill>
                <a:srgbClr val="66CCFF"/>
              </a:solidFill>
              <a:ln>
                <a:solidFill>
                  <a:srgbClr val="66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통계 분석</a:t>
                </a:r>
                <a:endParaRPr lang="en-US" altLang="ko-KR" dirty="0" smtClean="0"/>
              </a:p>
              <a:p>
                <a:pPr algn="ctr"/>
                <a:endParaRPr lang="en-US" altLang="ko-KR" dirty="0" smtClean="0"/>
              </a:p>
              <a:p>
                <a:pPr algn="ctr"/>
                <a:r>
                  <a:rPr lang="en-US" altLang="ko-KR" sz="1200" dirty="0"/>
                  <a:t>R</a:t>
                </a:r>
                <a:endParaRPr lang="ko-KR" altLang="en-US" sz="1200" dirty="0"/>
              </a:p>
            </p:txBody>
          </p:sp>
        </p:grpSp>
        <p:sp>
          <p:nvSpPr>
            <p:cNvPr id="69" name="모서리가 둥근 직사각형 68"/>
            <p:cNvSpPr/>
            <p:nvPr/>
          </p:nvSpPr>
          <p:spPr>
            <a:xfrm>
              <a:off x="983014" y="2404479"/>
              <a:ext cx="1510252" cy="1162253"/>
            </a:xfrm>
            <a:prstGeom prst="roundRect">
              <a:avLst/>
            </a:prstGeom>
            <a:solidFill>
              <a:srgbClr val="66CCFF"/>
            </a:solidFill>
            <a:ln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Socialerus</a:t>
              </a:r>
              <a:r>
                <a:rPr lang="en-US" altLang="ko-KR" dirty="0" smtClean="0"/>
                <a:t>* </a:t>
              </a:r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sz="1200" dirty="0" smtClean="0"/>
                <a:t>Get a Ranking List by Subscriber</a:t>
              </a: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3463261" y="2404480"/>
              <a:ext cx="1664115" cy="1162252"/>
            </a:xfrm>
            <a:prstGeom prst="roundRect">
              <a:avLst/>
            </a:prstGeom>
            <a:solidFill>
              <a:srgbClr val="66CCFF"/>
            </a:solidFill>
            <a:ln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Youtube</a:t>
              </a:r>
              <a:endParaRPr lang="en-US" altLang="ko-KR" dirty="0" smtClean="0"/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sz="1200" dirty="0" smtClean="0"/>
                <a:t>Get Metadata and Information about Each Channel</a:t>
              </a:r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2303161" y="5236034"/>
              <a:ext cx="1431032" cy="573637"/>
            </a:xfrm>
            <a:prstGeom prst="roundRect">
              <a:avLst/>
            </a:prstGeom>
            <a:solidFill>
              <a:srgbClr val="66CCFF"/>
            </a:solidFill>
            <a:ln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MongoDB</a:t>
              </a:r>
            </a:p>
          </p:txBody>
        </p:sp>
        <p:cxnSp>
          <p:nvCxnSpPr>
            <p:cNvPr id="77" name="꺾인 연결선 76"/>
            <p:cNvCxnSpPr/>
            <p:nvPr/>
          </p:nvCxnSpPr>
          <p:spPr>
            <a:xfrm rot="16200000" flipH="1">
              <a:off x="1042591" y="4262282"/>
              <a:ext cx="1956121" cy="56502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790157" y="5256960"/>
              <a:ext cx="984472" cy="231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Save a Ranking List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80" name="꺾인 연결선 79"/>
            <p:cNvCxnSpPr>
              <a:endCxn id="72" idx="1"/>
            </p:cNvCxnSpPr>
            <p:nvPr/>
          </p:nvCxnSpPr>
          <p:spPr>
            <a:xfrm rot="5400000" flipH="1" flipV="1">
              <a:off x="2115755" y="3888528"/>
              <a:ext cx="2250429" cy="44458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1445493" y="4593185"/>
              <a:ext cx="1876782" cy="376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Move to Each Channel</a:t>
              </a:r>
            </a:p>
            <a:p>
              <a:pPr algn="ctr"/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using Ranking List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83" name="꺾인 연결선 82"/>
            <p:cNvCxnSpPr>
              <a:stCxn id="72" idx="2"/>
              <a:endCxn id="73" idx="3"/>
            </p:cNvCxnSpPr>
            <p:nvPr/>
          </p:nvCxnSpPr>
          <p:spPr>
            <a:xfrm rot="5400000">
              <a:off x="3036696" y="4264229"/>
              <a:ext cx="1956121" cy="56112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3967367" y="5215132"/>
              <a:ext cx="1876782" cy="231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Save Channel Data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338678" y="1473782"/>
              <a:ext cx="5379168" cy="4590082"/>
            </a:xfrm>
            <a:prstGeom prst="rect">
              <a:avLst/>
            </a:prstGeom>
            <a:no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수집 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&amp; 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저장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with Python</a:t>
              </a:r>
            </a:p>
            <a:p>
              <a:pPr algn="ctr"/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5864056" y="1473782"/>
              <a:ext cx="2902259" cy="4590081"/>
            </a:xfrm>
            <a:prstGeom prst="rect">
              <a:avLst/>
            </a:prstGeom>
            <a:no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전처리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with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Excel</a:t>
              </a:r>
            </a:p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</a:t>
              </a:r>
            </a:p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Notepad++</a:t>
              </a:r>
            </a:p>
            <a:p>
              <a:pPr algn="ctr"/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3" name="모서리가 둥근 직사각형 102"/>
            <p:cNvSpPr/>
            <p:nvPr/>
          </p:nvSpPr>
          <p:spPr>
            <a:xfrm>
              <a:off x="6742609" y="5348333"/>
              <a:ext cx="1145139" cy="402136"/>
            </a:xfrm>
            <a:prstGeom prst="roundRect">
              <a:avLst/>
            </a:prstGeom>
            <a:solidFill>
              <a:srgbClr val="66CCFF"/>
            </a:solidFill>
            <a:ln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104" name="모서리가 둥근 직사각형 103"/>
            <p:cNvSpPr/>
            <p:nvPr/>
          </p:nvSpPr>
          <p:spPr>
            <a:xfrm>
              <a:off x="6483168" y="3678159"/>
              <a:ext cx="1656480" cy="644694"/>
            </a:xfrm>
            <a:prstGeom prst="roundRect">
              <a:avLst/>
            </a:prstGeom>
            <a:solidFill>
              <a:srgbClr val="66CCFF"/>
            </a:solidFill>
            <a:ln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Notepad</a:t>
              </a:r>
              <a:r>
                <a:rPr lang="en-US" altLang="ko-KR" dirty="0" smtClean="0"/>
                <a:t>++</a:t>
              </a:r>
            </a:p>
            <a:p>
              <a:pPr algn="ctr"/>
              <a:r>
                <a:rPr lang="en-US" altLang="ko-KR" sz="1200" dirty="0" smtClean="0"/>
                <a:t>Regular Expression</a:t>
              </a:r>
              <a:endParaRPr lang="ko-KR" altLang="en-US" sz="1200" dirty="0"/>
            </a:p>
          </p:txBody>
        </p:sp>
        <p:sp>
          <p:nvSpPr>
            <p:cNvPr id="105" name="모서리가 둥근 직사각형 104"/>
            <p:cNvSpPr/>
            <p:nvPr/>
          </p:nvSpPr>
          <p:spPr>
            <a:xfrm>
              <a:off x="6904502" y="2947193"/>
              <a:ext cx="821357" cy="464317"/>
            </a:xfrm>
            <a:prstGeom prst="roundRect">
              <a:avLst/>
            </a:prstGeom>
            <a:solidFill>
              <a:srgbClr val="66CCFF"/>
            </a:solidFill>
            <a:ln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JSON</a:t>
              </a:r>
            </a:p>
          </p:txBody>
        </p:sp>
        <p:sp>
          <p:nvSpPr>
            <p:cNvPr id="106" name="모서리가 둥근 직사각형 105"/>
            <p:cNvSpPr/>
            <p:nvPr/>
          </p:nvSpPr>
          <p:spPr>
            <a:xfrm>
              <a:off x="6742609" y="4663377"/>
              <a:ext cx="1145139" cy="466854"/>
            </a:xfrm>
            <a:prstGeom prst="roundRect">
              <a:avLst/>
            </a:prstGeom>
            <a:solidFill>
              <a:srgbClr val="66CCFF"/>
            </a:solidFill>
            <a:ln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Excel</a:t>
              </a:r>
              <a:endParaRPr lang="ko-KR" altLang="en-US" dirty="0"/>
            </a:p>
          </p:txBody>
        </p:sp>
        <p:cxnSp>
          <p:nvCxnSpPr>
            <p:cNvPr id="128" name="꺾인 연결선 127"/>
            <p:cNvCxnSpPr>
              <a:stCxn id="105" idx="2"/>
              <a:endCxn id="104" idx="0"/>
            </p:cNvCxnSpPr>
            <p:nvPr/>
          </p:nvCxnSpPr>
          <p:spPr>
            <a:xfrm rot="5400000">
              <a:off x="7179971" y="3542948"/>
              <a:ext cx="266650" cy="377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꺾인 연결선 130"/>
            <p:cNvCxnSpPr>
              <a:stCxn id="104" idx="2"/>
              <a:endCxn id="106" idx="0"/>
            </p:cNvCxnSpPr>
            <p:nvPr/>
          </p:nvCxnSpPr>
          <p:spPr>
            <a:xfrm rot="16200000" flipH="1">
              <a:off x="7143032" y="4491229"/>
              <a:ext cx="340524" cy="377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꺾인 연결선 133"/>
            <p:cNvCxnSpPr>
              <a:stCxn id="106" idx="3"/>
              <a:endCxn id="3" idx="1"/>
            </p:cNvCxnSpPr>
            <p:nvPr/>
          </p:nvCxnSpPr>
          <p:spPr>
            <a:xfrm flipV="1">
              <a:off x="7887748" y="3413581"/>
              <a:ext cx="1495453" cy="148322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/>
            <p:cNvGrpSpPr/>
            <p:nvPr/>
          </p:nvGrpSpPr>
          <p:grpSpPr>
            <a:xfrm>
              <a:off x="3018678" y="3179351"/>
              <a:ext cx="3885824" cy="2743901"/>
              <a:chOff x="3018678" y="3259015"/>
              <a:chExt cx="3885824" cy="2844572"/>
            </a:xfrm>
          </p:grpSpPr>
          <p:grpSp>
            <p:nvGrpSpPr>
              <p:cNvPr id="126" name="그룹 125"/>
              <p:cNvGrpSpPr/>
              <p:nvPr/>
            </p:nvGrpSpPr>
            <p:grpSpPr>
              <a:xfrm>
                <a:off x="3018678" y="3259015"/>
                <a:ext cx="3885824" cy="2844572"/>
                <a:chOff x="3018676" y="3259015"/>
                <a:chExt cx="3885826" cy="2844572"/>
              </a:xfrm>
            </p:grpSpPr>
            <p:cxnSp>
              <p:nvCxnSpPr>
                <p:cNvPr id="116" name="꺾인 연결선 115"/>
                <p:cNvCxnSpPr>
                  <a:endCxn id="105" idx="1"/>
                </p:cNvCxnSpPr>
                <p:nvPr/>
              </p:nvCxnSpPr>
              <p:spPr>
                <a:xfrm flipV="1">
                  <a:off x="3018677" y="3259015"/>
                  <a:ext cx="3885825" cy="2843611"/>
                </a:xfrm>
                <a:prstGeom prst="bentConnector3">
                  <a:avLst>
                    <a:gd name="adj1" fmla="val 60231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꺾인 연결선 123"/>
                <p:cNvCxnSpPr>
                  <a:endCxn id="73" idx="2"/>
                </p:cNvCxnSpPr>
                <p:nvPr/>
              </p:nvCxnSpPr>
              <p:spPr>
                <a:xfrm rot="16200000" flipV="1">
                  <a:off x="2959802" y="6044712"/>
                  <a:ext cx="117749" cy="2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8" name="꺾인 연결선 137"/>
              <p:cNvCxnSpPr>
                <a:endCxn id="103" idx="1"/>
              </p:cNvCxnSpPr>
              <p:nvPr/>
            </p:nvCxnSpPr>
            <p:spPr>
              <a:xfrm>
                <a:off x="5367130" y="5715000"/>
                <a:ext cx="1375479" cy="102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4" name="꺾인 연결선 143"/>
            <p:cNvCxnSpPr>
              <a:stCxn id="103" idx="3"/>
              <a:endCxn id="17" idx="1"/>
            </p:cNvCxnSpPr>
            <p:nvPr/>
          </p:nvCxnSpPr>
          <p:spPr>
            <a:xfrm flipV="1">
              <a:off x="7887748" y="5040189"/>
              <a:ext cx="1495453" cy="5092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57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020" y="89171"/>
            <a:ext cx="2984740" cy="603849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연구절차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778440"/>
            <a:ext cx="12192000" cy="0"/>
          </a:xfrm>
          <a:prstGeom prst="line">
            <a:avLst/>
          </a:prstGeom>
          <a:ln w="254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683811"/>
              </p:ext>
            </p:extLst>
          </p:nvPr>
        </p:nvGraphicFramePr>
        <p:xfrm>
          <a:off x="3478695" y="1340522"/>
          <a:ext cx="8249479" cy="5181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38933">
                  <a:extLst>
                    <a:ext uri="{9D8B030D-6E8A-4147-A177-3AD203B41FA5}">
                      <a16:colId xmlns:a16="http://schemas.microsoft.com/office/drawing/2014/main" val="4206645664"/>
                    </a:ext>
                  </a:extLst>
                </a:gridCol>
                <a:gridCol w="2893920">
                  <a:extLst>
                    <a:ext uri="{9D8B030D-6E8A-4147-A177-3AD203B41FA5}">
                      <a16:colId xmlns:a16="http://schemas.microsoft.com/office/drawing/2014/main" val="1542162445"/>
                    </a:ext>
                  </a:extLst>
                </a:gridCol>
                <a:gridCol w="3816626">
                  <a:extLst>
                    <a:ext uri="{9D8B030D-6E8A-4147-A177-3AD203B41FA5}">
                      <a16:colId xmlns:a16="http://schemas.microsoft.com/office/drawing/2014/main" val="3292396321"/>
                    </a:ext>
                  </a:extLst>
                </a:gridCol>
              </a:tblGrid>
              <a:tr h="234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Source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Data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Item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9422688"/>
                  </a:ext>
                </a:extLst>
              </a:tr>
              <a:tr h="2348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Socialerus</a:t>
                      </a:r>
                      <a:endParaRPr lang="ko-KR" altLang="en-US" sz="10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Ranking List by Subscriber</a:t>
                      </a:r>
                    </a:p>
                    <a:p>
                      <a:pPr algn="ctr" latinLnBrk="1"/>
                      <a:r>
                        <a:rPr lang="en-US" altLang="ko-KR" sz="1000" dirty="0" smtClean="0"/>
                        <a:t>(2018.09.02)</a:t>
                      </a:r>
                    </a:p>
                    <a:p>
                      <a:pPr algn="ctr" latinLnBrk="1"/>
                      <a:r>
                        <a:rPr lang="en-US" altLang="ko-KR" sz="1000" dirty="0" smtClean="0"/>
                        <a:t>(About</a:t>
                      </a:r>
                      <a:r>
                        <a:rPr lang="en-US" altLang="ko-KR" sz="1000" baseline="0" dirty="0" smtClean="0"/>
                        <a:t> 2,500 Channel)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Channel ID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4880612"/>
                  </a:ext>
                </a:extLst>
              </a:tr>
              <a:tr h="234847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Channel Category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2895689"/>
                  </a:ext>
                </a:extLst>
              </a:tr>
              <a:tr h="234847">
                <a:tc rowSpan="18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Youtube</a:t>
                      </a:r>
                      <a:endParaRPr lang="ko-KR" altLang="en-US" sz="1000" dirty="0"/>
                    </a:p>
                  </a:txBody>
                  <a:tcPr anchor="ctr"/>
                </a:tc>
                <a:tc rowSpan="18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Channel Metadata</a:t>
                      </a:r>
                      <a:r>
                        <a:rPr lang="en-US" altLang="ko-KR" sz="1000" baseline="0" dirty="0" smtClean="0"/>
                        <a:t> and Information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(About</a:t>
                      </a:r>
                      <a:r>
                        <a:rPr lang="en-US" altLang="ko-KR" sz="1000" baseline="0" dirty="0" smtClean="0"/>
                        <a:t> 80,000 Data)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Cannel Title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603169"/>
                  </a:ext>
                </a:extLst>
              </a:tr>
              <a:tr h="234847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Subscriber</a:t>
                      </a:r>
                      <a:r>
                        <a:rPr lang="en-US" altLang="ko-KR" sz="1000" baseline="0" dirty="0" smtClean="0"/>
                        <a:t> Count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904"/>
                  </a:ext>
                </a:extLst>
              </a:tr>
              <a:tr h="234847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Main Video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8578685"/>
                  </a:ext>
                </a:extLst>
              </a:tr>
              <a:tr h="234847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Section Count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7434462"/>
                  </a:ext>
                </a:extLst>
              </a:tr>
              <a:tr h="234847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Recommend Channel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472949"/>
                  </a:ext>
                </a:extLst>
              </a:tr>
              <a:tr h="234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Video Count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8291761"/>
                  </a:ext>
                </a:extLst>
              </a:tr>
              <a:tr h="234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Playlist Count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6580049"/>
                  </a:ext>
                </a:extLst>
              </a:tr>
              <a:tr h="234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Community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9499933"/>
                  </a:ext>
                </a:extLst>
              </a:tr>
              <a:tr h="234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Community</a:t>
                      </a:r>
                      <a:r>
                        <a:rPr lang="en-US" altLang="ko-KR" sz="1000" baseline="0" dirty="0" smtClean="0"/>
                        <a:t> Post Count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285651"/>
                  </a:ext>
                </a:extLst>
              </a:tr>
              <a:tr h="234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Discussion</a:t>
                      </a:r>
                      <a:endParaRPr lang="en-US" altLang="ko-KR" sz="10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2718181"/>
                  </a:ext>
                </a:extLst>
              </a:tr>
              <a:tr h="234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Discussion Comment Count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2527277"/>
                  </a:ext>
                </a:extLst>
              </a:tr>
              <a:tr h="234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Description Length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788183"/>
                  </a:ext>
                </a:extLst>
              </a:tr>
              <a:tr h="234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674065"/>
                  </a:ext>
                </a:extLst>
              </a:tr>
              <a:tr h="234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Local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3102284"/>
                  </a:ext>
                </a:extLst>
              </a:tr>
              <a:tr h="234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Link Count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8445577"/>
                  </a:ext>
                </a:extLst>
              </a:tr>
              <a:tr h="234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Link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9989354"/>
                  </a:ext>
                </a:extLst>
              </a:tr>
              <a:tr h="234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Join Date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732777"/>
                  </a:ext>
                </a:extLst>
              </a:tr>
              <a:tr h="234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Total View Count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78631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65078" y="3275111"/>
            <a:ext cx="2439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Collected Data Items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8680" y="1008028"/>
            <a:ext cx="2474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수집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&amp;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저장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23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34379</TotalTime>
  <Words>5623</Words>
  <Application>Microsoft Office PowerPoint</Application>
  <PresentationFormat>와이드스크린</PresentationFormat>
  <Paragraphs>1765</Paragraphs>
  <Slides>50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4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Ⅲ. 설계 - 연구절차</vt:lpstr>
      <vt:lpstr>Ⅳ. 결론</vt:lpstr>
      <vt:lpstr>Ⅳ. 결론</vt:lpstr>
      <vt:lpstr>Ⅳ. 결론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김정석</dc:creator>
  <cp:lastModifiedBy>김정석</cp:lastModifiedBy>
  <cp:revision>337</cp:revision>
  <dcterms:created xsi:type="dcterms:W3CDTF">2018-08-16T06:39:46Z</dcterms:created>
  <dcterms:modified xsi:type="dcterms:W3CDTF">2018-09-28T08:10:05Z</dcterms:modified>
</cp:coreProperties>
</file>